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7" r:id="rId1"/>
  </p:sldMasterIdLst>
  <p:sldIdLst>
    <p:sldId id="332" r:id="rId2"/>
    <p:sldId id="259" r:id="rId3"/>
    <p:sldId id="273" r:id="rId4"/>
    <p:sldId id="337" r:id="rId5"/>
    <p:sldId id="363" r:id="rId6"/>
    <p:sldId id="336" r:id="rId7"/>
    <p:sldId id="376" r:id="rId8"/>
    <p:sldId id="335" r:id="rId9"/>
    <p:sldId id="357" r:id="rId10"/>
    <p:sldId id="334" r:id="rId11"/>
    <p:sldId id="378" r:id="rId12"/>
    <p:sldId id="343" r:id="rId13"/>
    <p:sldId id="366" r:id="rId14"/>
    <p:sldId id="342" r:id="rId15"/>
    <p:sldId id="380" r:id="rId16"/>
    <p:sldId id="333" r:id="rId17"/>
    <p:sldId id="346" r:id="rId18"/>
    <p:sldId id="347" r:id="rId19"/>
    <p:sldId id="341" r:id="rId20"/>
    <p:sldId id="362" r:id="rId21"/>
    <p:sldId id="340" r:id="rId22"/>
    <p:sldId id="379" r:id="rId23"/>
    <p:sldId id="349" r:id="rId24"/>
    <p:sldId id="371" r:id="rId25"/>
    <p:sldId id="348" r:id="rId26"/>
    <p:sldId id="359" r:id="rId27"/>
    <p:sldId id="351" r:id="rId28"/>
    <p:sldId id="352" r:id="rId29"/>
    <p:sldId id="388" r:id="rId30"/>
    <p:sldId id="389" r:id="rId31"/>
    <p:sldId id="386" r:id="rId32"/>
    <p:sldId id="381" r:id="rId33"/>
    <p:sldId id="385" r:id="rId34"/>
    <p:sldId id="390" r:id="rId35"/>
    <p:sldId id="391" r:id="rId36"/>
    <p:sldId id="392" r:id="rId37"/>
    <p:sldId id="393" r:id="rId38"/>
    <p:sldId id="394" r:id="rId39"/>
    <p:sldId id="387" r:id="rId40"/>
    <p:sldId id="395" r:id="rId41"/>
    <p:sldId id="396" r:id="rId42"/>
    <p:sldId id="398" r:id="rId43"/>
    <p:sldId id="401" r:id="rId44"/>
    <p:sldId id="397" r:id="rId45"/>
    <p:sldId id="400" r:id="rId46"/>
    <p:sldId id="399" r:id="rId47"/>
    <p:sldId id="403" r:id="rId48"/>
    <p:sldId id="402" r:id="rId49"/>
    <p:sldId id="404" r:id="rId50"/>
    <p:sldId id="384" r:id="rId51"/>
    <p:sldId id="382" r:id="rId52"/>
    <p:sldId id="383" r:id="rId53"/>
    <p:sldId id="361" r:id="rId54"/>
    <p:sldId id="365" r:id="rId55"/>
    <p:sldId id="272" r:id="rId5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#1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#1">
  <dgm:title val=""/>
  <dgm:desc val=""/>
  <dgm:catLst>
    <dgm:cat type="colorful" pri="10300"/>
  </dgm:catLst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#1">
  <dgm:title val=""/>
  <dgm:desc val=""/>
  <dgm:catLst>
    <dgm:cat type="colorful" pri="10200"/>
  </dgm:catLst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#1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#1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3#1">
  <dgm:title val=""/>
  <dgm:desc val=""/>
  <dgm:catLst>
    <dgm:cat type="accent2" pri="11300"/>
  </dgm:catLst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51BCA0-3413-4209-95BD-DC21496B8ADA}" type="doc">
      <dgm:prSet loTypeId="urn:microsoft.com/office/officeart/2008/layout/IncreasingCircleProcess#1" loCatId="list" qsTypeId="urn:microsoft.com/office/officeart/2005/8/quickstyle/simple1#1" qsCatId="simple" csTypeId="urn:microsoft.com/office/officeart/2005/8/colors/accent2_2#1" csCatId="accent2" phldr="1"/>
      <dgm:spPr/>
    </dgm:pt>
    <dgm:pt modelId="{73A0E760-5554-4CA8-A277-E4F88B3B39FC}">
      <dgm:prSet phldrT="[Texto]" custT="1"/>
      <dgm:spPr/>
      <dgm:t>
        <a:bodyPr/>
        <a:lstStyle/>
        <a:p>
          <a:pPr algn="ctr"/>
          <a:r>
            <a:rPr lang="es-ES" sz="1800" b="1" dirty="0"/>
            <a:t>2% APORTES DE LOS GAD</a:t>
          </a:r>
          <a:endParaRPr lang="es-EC" sz="1800" b="1" dirty="0"/>
        </a:p>
      </dgm:t>
    </dgm:pt>
    <dgm:pt modelId="{70E69809-4442-4B4C-83D9-BA0E141AA197}" type="parTrans" cxnId="{1DE3D2D1-18EF-4F61-8729-8B5098AB0030}">
      <dgm:prSet/>
      <dgm:spPr/>
      <dgm:t>
        <a:bodyPr/>
        <a:lstStyle/>
        <a:p>
          <a:endParaRPr lang="es-EC" sz="3200" b="1"/>
        </a:p>
      </dgm:t>
    </dgm:pt>
    <dgm:pt modelId="{6F425C7A-AF03-4AC4-9C70-2735CD347089}" type="sibTrans" cxnId="{1DE3D2D1-18EF-4F61-8729-8B5098AB0030}">
      <dgm:prSet/>
      <dgm:spPr/>
      <dgm:t>
        <a:bodyPr/>
        <a:lstStyle/>
        <a:p>
          <a:endParaRPr lang="es-EC" sz="3200" b="1"/>
        </a:p>
      </dgm:t>
    </dgm:pt>
    <dgm:pt modelId="{B3AA8B30-9D1B-4C6A-9ADD-E164E09017E5}">
      <dgm:prSet phldrT="[Texto]" custT="1"/>
      <dgm:spPr/>
      <dgm:t>
        <a:bodyPr/>
        <a:lstStyle/>
        <a:p>
          <a:r>
            <a:rPr lang="es-ES" sz="1200" b="1" dirty="0"/>
            <a:t> INGRESOS POR 40% DE POLIZA DESCONTADA Y RECAUDACION DE MULTAS A EMPLEADOS </a:t>
          </a:r>
          <a:endParaRPr lang="es-EC" sz="1200" b="1" dirty="0"/>
        </a:p>
      </dgm:t>
    </dgm:pt>
    <dgm:pt modelId="{17E7E142-0432-4957-87E6-01C11CF28872}" type="parTrans" cxnId="{FB702644-DE4B-45C7-91FD-D99F171F7578}">
      <dgm:prSet/>
      <dgm:spPr/>
      <dgm:t>
        <a:bodyPr/>
        <a:lstStyle/>
        <a:p>
          <a:endParaRPr lang="es-EC" sz="3200" b="1"/>
        </a:p>
      </dgm:t>
    </dgm:pt>
    <dgm:pt modelId="{7F7E9DAC-6C30-4A12-AA59-CC50A1E6A9F5}" type="sibTrans" cxnId="{FB702644-DE4B-45C7-91FD-D99F171F7578}">
      <dgm:prSet/>
      <dgm:spPr/>
      <dgm:t>
        <a:bodyPr/>
        <a:lstStyle/>
        <a:p>
          <a:endParaRPr lang="es-EC" sz="3200" b="1"/>
        </a:p>
      </dgm:t>
    </dgm:pt>
    <dgm:pt modelId="{ED07701E-35CF-4A24-8FDE-2D4AB582E165}">
      <dgm:prSet phldrT="[Texto]" custT="1"/>
      <dgm:spPr/>
      <dgm:t>
        <a:bodyPr/>
        <a:lstStyle/>
        <a:p>
          <a:r>
            <a:rPr lang="es-ES" sz="1200" b="1" dirty="0"/>
            <a:t>APORTE DEL CONAGOPARE NACIONAL</a:t>
          </a:r>
          <a:endParaRPr lang="es-EC" sz="1200" b="1" dirty="0"/>
        </a:p>
      </dgm:t>
    </dgm:pt>
    <dgm:pt modelId="{9A2750F8-B108-455A-BCC5-8DC5769E3E3B}" type="parTrans" cxnId="{CA043F62-2DC8-4C23-A4A5-3A02A5FD2092}">
      <dgm:prSet/>
      <dgm:spPr/>
      <dgm:t>
        <a:bodyPr/>
        <a:lstStyle/>
        <a:p>
          <a:endParaRPr lang="es-EC" sz="3200" b="1"/>
        </a:p>
      </dgm:t>
    </dgm:pt>
    <dgm:pt modelId="{5B62F870-3F73-4289-9047-2212ABFDE8CB}" type="sibTrans" cxnId="{CA043F62-2DC8-4C23-A4A5-3A02A5FD2092}">
      <dgm:prSet/>
      <dgm:spPr/>
      <dgm:t>
        <a:bodyPr/>
        <a:lstStyle/>
        <a:p>
          <a:endParaRPr lang="es-EC" sz="3200" b="1"/>
        </a:p>
      </dgm:t>
    </dgm:pt>
    <dgm:pt modelId="{9D57C476-3EE1-4165-BE7F-824186F48881}">
      <dgm:prSet phldrT="[Texto]" custT="1"/>
      <dgm:spPr/>
      <dgm:t>
        <a:bodyPr/>
        <a:lstStyle/>
        <a:p>
          <a:r>
            <a:rPr lang="es-ES" sz="1200" b="1" dirty="0"/>
            <a:t>SALDO EN BANCO 31/12/2024</a:t>
          </a:r>
          <a:endParaRPr lang="es-EC" sz="1200" b="1" dirty="0"/>
        </a:p>
      </dgm:t>
    </dgm:pt>
    <dgm:pt modelId="{A5763F65-2E00-440E-81E5-DEA290237DE3}" type="parTrans" cxnId="{604D285A-DD4B-42CB-B5D8-957098764317}">
      <dgm:prSet/>
      <dgm:spPr/>
      <dgm:t>
        <a:bodyPr/>
        <a:lstStyle/>
        <a:p>
          <a:endParaRPr lang="es-EC" sz="3200" b="1"/>
        </a:p>
      </dgm:t>
    </dgm:pt>
    <dgm:pt modelId="{1F31F7C9-783D-4484-995E-DA5AC9A254F0}" type="sibTrans" cxnId="{604D285A-DD4B-42CB-B5D8-957098764317}">
      <dgm:prSet/>
      <dgm:spPr/>
      <dgm:t>
        <a:bodyPr/>
        <a:lstStyle/>
        <a:p>
          <a:endParaRPr lang="es-EC" sz="3200" b="1"/>
        </a:p>
      </dgm:t>
    </dgm:pt>
    <dgm:pt modelId="{2C44FC64-AA2B-4D53-AF7B-66605BDB43FE}">
      <dgm:prSet phldrT="[Texto]" custT="1"/>
      <dgm:spPr/>
      <dgm:t>
        <a:bodyPr/>
        <a:lstStyle/>
        <a:p>
          <a:r>
            <a:rPr lang="es-ES" sz="1200" b="1" dirty="0"/>
            <a:t>CUENTAS POR COBRAR AL 31/12/2024</a:t>
          </a:r>
          <a:endParaRPr lang="es-EC" sz="1200" b="1" dirty="0"/>
        </a:p>
      </dgm:t>
    </dgm:pt>
    <dgm:pt modelId="{A5BAFDBE-4751-4F2D-B1BB-0865243A3E93}" type="parTrans" cxnId="{6A8C3A2E-EC5B-4EDD-9C2E-25814C3E13D9}">
      <dgm:prSet/>
      <dgm:spPr/>
      <dgm:t>
        <a:bodyPr/>
        <a:lstStyle/>
        <a:p>
          <a:endParaRPr lang="es-EC" sz="3200" b="1"/>
        </a:p>
      </dgm:t>
    </dgm:pt>
    <dgm:pt modelId="{A380C5A2-566E-44CB-8FBB-35E86F66BFC4}" type="sibTrans" cxnId="{6A8C3A2E-EC5B-4EDD-9C2E-25814C3E13D9}">
      <dgm:prSet/>
      <dgm:spPr/>
      <dgm:t>
        <a:bodyPr/>
        <a:lstStyle/>
        <a:p>
          <a:endParaRPr lang="es-EC" sz="3200" b="1"/>
        </a:p>
      </dgm:t>
    </dgm:pt>
    <dgm:pt modelId="{26E13F2B-7292-44ED-A502-03C2DDF43724}" type="pres">
      <dgm:prSet presAssocID="{8051BCA0-3413-4209-95BD-DC21496B8ADA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</dgm:pt>
    <dgm:pt modelId="{57884370-B7C3-4772-B79F-F3711C53B308}" type="pres">
      <dgm:prSet presAssocID="{73A0E760-5554-4CA8-A277-E4F88B3B39FC}" presName="composite" presStyleCnt="0"/>
      <dgm:spPr/>
    </dgm:pt>
    <dgm:pt modelId="{77D512E8-EB0B-4678-9823-2101614CB603}" type="pres">
      <dgm:prSet presAssocID="{73A0E760-5554-4CA8-A277-E4F88B3B39FC}" presName="BackAccent" presStyleLbl="bgShp" presStyleIdx="0" presStyleCnt="5"/>
      <dgm:spPr/>
    </dgm:pt>
    <dgm:pt modelId="{1B36AAEB-62A8-4768-AE02-3B4BE978E6C2}" type="pres">
      <dgm:prSet presAssocID="{73A0E760-5554-4CA8-A277-E4F88B3B39FC}" presName="Accent" presStyleLbl="alignNode1" presStyleIdx="0" presStyleCnt="5"/>
      <dgm:spPr/>
    </dgm:pt>
    <dgm:pt modelId="{94FC5B45-64B2-4CCE-8D34-7A20F84C95C2}" type="pres">
      <dgm:prSet presAssocID="{73A0E760-5554-4CA8-A277-E4F88B3B39FC}" presName="Child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9ABF9D06-F96A-44B9-8A34-0D48372FAB02}" type="pres">
      <dgm:prSet presAssocID="{73A0E760-5554-4CA8-A277-E4F88B3B39FC}" presName="Parent" presStyleLbl="revTx" presStyleIdx="0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7176FD-9FAB-4D9D-8289-F9F3B1710ACB}" type="pres">
      <dgm:prSet presAssocID="{6F425C7A-AF03-4AC4-9C70-2735CD347089}" presName="sibTrans" presStyleCnt="0"/>
      <dgm:spPr/>
    </dgm:pt>
    <dgm:pt modelId="{F62A3A82-8CC3-4946-8853-94522F5FBC50}" type="pres">
      <dgm:prSet presAssocID="{B3AA8B30-9D1B-4C6A-9ADD-E164E09017E5}" presName="composite" presStyleCnt="0"/>
      <dgm:spPr/>
    </dgm:pt>
    <dgm:pt modelId="{093025EC-8953-4BB6-BCF6-7CC0EA0AC1C6}" type="pres">
      <dgm:prSet presAssocID="{B3AA8B30-9D1B-4C6A-9ADD-E164E09017E5}" presName="BackAccent" presStyleLbl="bgShp" presStyleIdx="1" presStyleCnt="5"/>
      <dgm:spPr/>
    </dgm:pt>
    <dgm:pt modelId="{88C38317-6819-4CDB-9206-A152CF774249}" type="pres">
      <dgm:prSet presAssocID="{B3AA8B30-9D1B-4C6A-9ADD-E164E09017E5}" presName="Accent" presStyleLbl="alignNode1" presStyleIdx="1" presStyleCnt="5"/>
      <dgm:spPr/>
    </dgm:pt>
    <dgm:pt modelId="{7585973D-B764-4EC0-8533-D03F541F71F7}" type="pres">
      <dgm:prSet presAssocID="{B3AA8B30-9D1B-4C6A-9ADD-E164E09017E5}" presName="Child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CD400CF0-424D-4849-82A5-E6A6FB2432C9}" type="pres">
      <dgm:prSet presAssocID="{B3AA8B30-9D1B-4C6A-9ADD-E164E09017E5}" presName="Parent" presStyleLbl="revTx" presStyleIdx="1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2D1CB7-0A43-48BD-B1B4-52A0CA2536F1}" type="pres">
      <dgm:prSet presAssocID="{7F7E9DAC-6C30-4A12-AA59-CC50A1E6A9F5}" presName="sibTrans" presStyleCnt="0"/>
      <dgm:spPr/>
    </dgm:pt>
    <dgm:pt modelId="{9270E688-BD05-4261-90D2-7191FD9D2DF6}" type="pres">
      <dgm:prSet presAssocID="{ED07701E-35CF-4A24-8FDE-2D4AB582E165}" presName="composite" presStyleCnt="0"/>
      <dgm:spPr/>
    </dgm:pt>
    <dgm:pt modelId="{6DE1C33E-5097-49F8-BE3C-1E6CCD6A9057}" type="pres">
      <dgm:prSet presAssocID="{ED07701E-35CF-4A24-8FDE-2D4AB582E165}" presName="BackAccent" presStyleLbl="bgShp" presStyleIdx="2" presStyleCnt="5"/>
      <dgm:spPr/>
    </dgm:pt>
    <dgm:pt modelId="{76556C19-383C-42A9-8E93-19647B9070B2}" type="pres">
      <dgm:prSet presAssocID="{ED07701E-35CF-4A24-8FDE-2D4AB582E165}" presName="Accent" presStyleLbl="alignNode1" presStyleIdx="2" presStyleCnt="5"/>
      <dgm:spPr/>
    </dgm:pt>
    <dgm:pt modelId="{9B89D3A1-4F8E-4031-8ADE-80A5A3EB7775}" type="pres">
      <dgm:prSet presAssocID="{ED07701E-35CF-4A24-8FDE-2D4AB582E165}" presName="Child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8FFAD076-5C8B-4123-8C36-AD3FBC2D9C3C}" type="pres">
      <dgm:prSet presAssocID="{ED07701E-35CF-4A24-8FDE-2D4AB582E165}" presName="Parent" presStyleLbl="revTx" presStyleIdx="2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91FEAA-2FAC-458C-BB73-CE2DA0D62768}" type="pres">
      <dgm:prSet presAssocID="{5B62F870-3F73-4289-9047-2212ABFDE8CB}" presName="sibTrans" presStyleCnt="0"/>
      <dgm:spPr/>
    </dgm:pt>
    <dgm:pt modelId="{95120068-19EC-462C-8C76-22AE64E82E93}" type="pres">
      <dgm:prSet presAssocID="{9D57C476-3EE1-4165-BE7F-824186F48881}" presName="composite" presStyleCnt="0"/>
      <dgm:spPr/>
    </dgm:pt>
    <dgm:pt modelId="{A697D56F-6F43-4EBA-B894-E1927408EB36}" type="pres">
      <dgm:prSet presAssocID="{9D57C476-3EE1-4165-BE7F-824186F48881}" presName="BackAccent" presStyleLbl="bgShp" presStyleIdx="3" presStyleCnt="5"/>
      <dgm:spPr/>
    </dgm:pt>
    <dgm:pt modelId="{68433E8E-7AB8-4D74-9347-6ADA35F8FC9D}" type="pres">
      <dgm:prSet presAssocID="{9D57C476-3EE1-4165-BE7F-824186F48881}" presName="Accent" presStyleLbl="alignNode1" presStyleIdx="3" presStyleCnt="5"/>
      <dgm:spPr/>
    </dgm:pt>
    <dgm:pt modelId="{5CFF7CDC-E533-4952-999A-8FE8AC102602}" type="pres">
      <dgm:prSet presAssocID="{9D57C476-3EE1-4165-BE7F-824186F48881}" presName="Child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CBD594DB-B9BC-4B3E-91C8-795A9D224EE9}" type="pres">
      <dgm:prSet presAssocID="{9D57C476-3EE1-4165-BE7F-824186F48881}" presName="Parent" presStyleLbl="revTx" presStyleIdx="3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32571E-E721-444A-B8AF-52A4283A951B}" type="pres">
      <dgm:prSet presAssocID="{1F31F7C9-783D-4484-995E-DA5AC9A254F0}" presName="sibTrans" presStyleCnt="0"/>
      <dgm:spPr/>
    </dgm:pt>
    <dgm:pt modelId="{111CE5E1-51F7-49D1-89A0-1E7F3497C20C}" type="pres">
      <dgm:prSet presAssocID="{2C44FC64-AA2B-4D53-AF7B-66605BDB43FE}" presName="composite" presStyleCnt="0"/>
      <dgm:spPr/>
    </dgm:pt>
    <dgm:pt modelId="{11148D4C-1B1B-478C-B216-BABEA9DECEF9}" type="pres">
      <dgm:prSet presAssocID="{2C44FC64-AA2B-4D53-AF7B-66605BDB43FE}" presName="BackAccent" presStyleLbl="bgShp" presStyleIdx="4" presStyleCnt="5"/>
      <dgm:spPr/>
    </dgm:pt>
    <dgm:pt modelId="{9923492B-FF9B-45C7-88D2-C23562D372FE}" type="pres">
      <dgm:prSet presAssocID="{2C44FC64-AA2B-4D53-AF7B-66605BDB43FE}" presName="Accent" presStyleLbl="alignNode1" presStyleIdx="4" presStyleCnt="5"/>
      <dgm:spPr/>
    </dgm:pt>
    <dgm:pt modelId="{2C1F6E96-0FBA-47A6-8528-41E59750974B}" type="pres">
      <dgm:prSet presAssocID="{2C44FC64-AA2B-4D53-AF7B-66605BDB43FE}" presName="Child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CE391295-911F-43ED-B447-B6EA55F82A39}" type="pres">
      <dgm:prSet presAssocID="{2C44FC64-AA2B-4D53-AF7B-66605BDB43FE}" presName="Parent" presStyleLbl="revTx" presStyleIdx="4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A043F62-2DC8-4C23-A4A5-3A02A5FD2092}" srcId="{8051BCA0-3413-4209-95BD-DC21496B8ADA}" destId="{ED07701E-35CF-4A24-8FDE-2D4AB582E165}" srcOrd="2" destOrd="0" parTransId="{9A2750F8-B108-455A-BCC5-8DC5769E3E3B}" sibTransId="{5B62F870-3F73-4289-9047-2212ABFDE8CB}"/>
    <dgm:cxn modelId="{A3A812F7-1575-43F2-8046-D67CF02BF430}" type="presOf" srcId="{73A0E760-5554-4CA8-A277-E4F88B3B39FC}" destId="{9ABF9D06-F96A-44B9-8A34-0D48372FAB02}" srcOrd="0" destOrd="0" presId="urn:microsoft.com/office/officeart/2008/layout/IncreasingCircleProcess#1"/>
    <dgm:cxn modelId="{448281DB-BE55-4E89-B4BB-4A7F062E5271}" type="presOf" srcId="{8051BCA0-3413-4209-95BD-DC21496B8ADA}" destId="{26E13F2B-7292-44ED-A502-03C2DDF43724}" srcOrd="0" destOrd="0" presId="urn:microsoft.com/office/officeart/2008/layout/IncreasingCircleProcess#1"/>
    <dgm:cxn modelId="{604D285A-DD4B-42CB-B5D8-957098764317}" srcId="{8051BCA0-3413-4209-95BD-DC21496B8ADA}" destId="{9D57C476-3EE1-4165-BE7F-824186F48881}" srcOrd="3" destOrd="0" parTransId="{A5763F65-2E00-440E-81E5-DEA290237DE3}" sibTransId="{1F31F7C9-783D-4484-995E-DA5AC9A254F0}"/>
    <dgm:cxn modelId="{FB702644-DE4B-45C7-91FD-D99F171F7578}" srcId="{8051BCA0-3413-4209-95BD-DC21496B8ADA}" destId="{B3AA8B30-9D1B-4C6A-9ADD-E164E09017E5}" srcOrd="1" destOrd="0" parTransId="{17E7E142-0432-4957-87E6-01C11CF28872}" sibTransId="{7F7E9DAC-6C30-4A12-AA59-CC50A1E6A9F5}"/>
    <dgm:cxn modelId="{1F0CF46D-8F77-4550-B25E-A7FE8613BF0B}" type="presOf" srcId="{ED07701E-35CF-4A24-8FDE-2D4AB582E165}" destId="{8FFAD076-5C8B-4123-8C36-AD3FBC2D9C3C}" srcOrd="0" destOrd="0" presId="urn:microsoft.com/office/officeart/2008/layout/IncreasingCircleProcess#1"/>
    <dgm:cxn modelId="{6A8C3A2E-EC5B-4EDD-9C2E-25814C3E13D9}" srcId="{8051BCA0-3413-4209-95BD-DC21496B8ADA}" destId="{2C44FC64-AA2B-4D53-AF7B-66605BDB43FE}" srcOrd="4" destOrd="0" parTransId="{A5BAFDBE-4751-4F2D-B1BB-0865243A3E93}" sibTransId="{A380C5A2-566E-44CB-8FBB-35E86F66BFC4}"/>
    <dgm:cxn modelId="{A776111B-7E76-4ED8-9AF4-721C0A219E79}" type="presOf" srcId="{B3AA8B30-9D1B-4C6A-9ADD-E164E09017E5}" destId="{CD400CF0-424D-4849-82A5-E6A6FB2432C9}" srcOrd="0" destOrd="0" presId="urn:microsoft.com/office/officeart/2008/layout/IncreasingCircleProcess#1"/>
    <dgm:cxn modelId="{1DE3D2D1-18EF-4F61-8729-8B5098AB0030}" srcId="{8051BCA0-3413-4209-95BD-DC21496B8ADA}" destId="{73A0E760-5554-4CA8-A277-E4F88B3B39FC}" srcOrd="0" destOrd="0" parTransId="{70E69809-4442-4B4C-83D9-BA0E141AA197}" sibTransId="{6F425C7A-AF03-4AC4-9C70-2735CD347089}"/>
    <dgm:cxn modelId="{6A30DC63-2A5D-44A1-B105-3BF115BC4EE5}" type="presOf" srcId="{2C44FC64-AA2B-4D53-AF7B-66605BDB43FE}" destId="{CE391295-911F-43ED-B447-B6EA55F82A39}" srcOrd="0" destOrd="0" presId="urn:microsoft.com/office/officeart/2008/layout/IncreasingCircleProcess#1"/>
    <dgm:cxn modelId="{9B32FA1E-B951-4CCE-BC5E-27F83AE10F46}" type="presOf" srcId="{9D57C476-3EE1-4165-BE7F-824186F48881}" destId="{CBD594DB-B9BC-4B3E-91C8-795A9D224EE9}" srcOrd="0" destOrd="0" presId="urn:microsoft.com/office/officeart/2008/layout/IncreasingCircleProcess#1"/>
    <dgm:cxn modelId="{39B12AC8-C35A-47E3-BF19-13516E45FCBB}" type="presParOf" srcId="{26E13F2B-7292-44ED-A502-03C2DDF43724}" destId="{57884370-B7C3-4772-B79F-F3711C53B308}" srcOrd="0" destOrd="0" presId="urn:microsoft.com/office/officeart/2008/layout/IncreasingCircleProcess#1"/>
    <dgm:cxn modelId="{5E47501E-FC43-4E13-920B-0D2CAEA5C446}" type="presParOf" srcId="{57884370-B7C3-4772-B79F-F3711C53B308}" destId="{77D512E8-EB0B-4678-9823-2101614CB603}" srcOrd="0" destOrd="0" presId="urn:microsoft.com/office/officeart/2008/layout/IncreasingCircleProcess#1"/>
    <dgm:cxn modelId="{D2EF8A65-CDC5-420E-AF5C-E637EB7506CA}" type="presParOf" srcId="{57884370-B7C3-4772-B79F-F3711C53B308}" destId="{1B36AAEB-62A8-4768-AE02-3B4BE978E6C2}" srcOrd="1" destOrd="0" presId="urn:microsoft.com/office/officeart/2008/layout/IncreasingCircleProcess#1"/>
    <dgm:cxn modelId="{8B219E69-B143-4D23-9FDD-1EBBADDFE7EB}" type="presParOf" srcId="{57884370-B7C3-4772-B79F-F3711C53B308}" destId="{94FC5B45-64B2-4CCE-8D34-7A20F84C95C2}" srcOrd="2" destOrd="0" presId="urn:microsoft.com/office/officeart/2008/layout/IncreasingCircleProcess#1"/>
    <dgm:cxn modelId="{6BF91684-7F8B-4EE3-A1A8-8A91160E52CA}" type="presParOf" srcId="{57884370-B7C3-4772-B79F-F3711C53B308}" destId="{9ABF9D06-F96A-44B9-8A34-0D48372FAB02}" srcOrd="3" destOrd="0" presId="urn:microsoft.com/office/officeart/2008/layout/IncreasingCircleProcess#1"/>
    <dgm:cxn modelId="{B27E5714-E07D-48EB-B44F-EC75959EA39E}" type="presParOf" srcId="{26E13F2B-7292-44ED-A502-03C2DDF43724}" destId="{1F7176FD-9FAB-4D9D-8289-F9F3B1710ACB}" srcOrd="1" destOrd="0" presId="urn:microsoft.com/office/officeart/2008/layout/IncreasingCircleProcess#1"/>
    <dgm:cxn modelId="{5A059A4A-FEF7-43A2-A063-2805D786735E}" type="presParOf" srcId="{26E13F2B-7292-44ED-A502-03C2DDF43724}" destId="{F62A3A82-8CC3-4946-8853-94522F5FBC50}" srcOrd="2" destOrd="0" presId="urn:microsoft.com/office/officeart/2008/layout/IncreasingCircleProcess#1"/>
    <dgm:cxn modelId="{27BA5C44-BE30-45EC-B692-02257F0E6895}" type="presParOf" srcId="{F62A3A82-8CC3-4946-8853-94522F5FBC50}" destId="{093025EC-8953-4BB6-BCF6-7CC0EA0AC1C6}" srcOrd="0" destOrd="0" presId="urn:microsoft.com/office/officeart/2008/layout/IncreasingCircleProcess#1"/>
    <dgm:cxn modelId="{14CE087B-0C33-4262-8216-F1C4DA6B1C2D}" type="presParOf" srcId="{F62A3A82-8CC3-4946-8853-94522F5FBC50}" destId="{88C38317-6819-4CDB-9206-A152CF774249}" srcOrd="1" destOrd="0" presId="urn:microsoft.com/office/officeart/2008/layout/IncreasingCircleProcess#1"/>
    <dgm:cxn modelId="{4A8FF84A-B2C0-4D94-9E62-0FA36C802DF1}" type="presParOf" srcId="{F62A3A82-8CC3-4946-8853-94522F5FBC50}" destId="{7585973D-B764-4EC0-8533-D03F541F71F7}" srcOrd="2" destOrd="0" presId="urn:microsoft.com/office/officeart/2008/layout/IncreasingCircleProcess#1"/>
    <dgm:cxn modelId="{06C91846-7C1E-49FC-AE1F-7B7C1DB44755}" type="presParOf" srcId="{F62A3A82-8CC3-4946-8853-94522F5FBC50}" destId="{CD400CF0-424D-4849-82A5-E6A6FB2432C9}" srcOrd="3" destOrd="0" presId="urn:microsoft.com/office/officeart/2008/layout/IncreasingCircleProcess#1"/>
    <dgm:cxn modelId="{A94B3393-6A14-4A20-8B7C-E7AC6B54F9B5}" type="presParOf" srcId="{26E13F2B-7292-44ED-A502-03C2DDF43724}" destId="{AC2D1CB7-0A43-48BD-B1B4-52A0CA2536F1}" srcOrd="3" destOrd="0" presId="urn:microsoft.com/office/officeart/2008/layout/IncreasingCircleProcess#1"/>
    <dgm:cxn modelId="{9546FAE5-B972-4B8E-A465-A9677DEB812B}" type="presParOf" srcId="{26E13F2B-7292-44ED-A502-03C2DDF43724}" destId="{9270E688-BD05-4261-90D2-7191FD9D2DF6}" srcOrd="4" destOrd="0" presId="urn:microsoft.com/office/officeart/2008/layout/IncreasingCircleProcess#1"/>
    <dgm:cxn modelId="{0C980A9C-F165-461F-BFE3-EA7FE56D01EB}" type="presParOf" srcId="{9270E688-BD05-4261-90D2-7191FD9D2DF6}" destId="{6DE1C33E-5097-49F8-BE3C-1E6CCD6A9057}" srcOrd="0" destOrd="0" presId="urn:microsoft.com/office/officeart/2008/layout/IncreasingCircleProcess#1"/>
    <dgm:cxn modelId="{FFC135BB-233B-4701-A7FB-6BC0AD89163D}" type="presParOf" srcId="{9270E688-BD05-4261-90D2-7191FD9D2DF6}" destId="{76556C19-383C-42A9-8E93-19647B9070B2}" srcOrd="1" destOrd="0" presId="urn:microsoft.com/office/officeart/2008/layout/IncreasingCircleProcess#1"/>
    <dgm:cxn modelId="{C7775BEC-0E24-4005-B5C6-7481805F637E}" type="presParOf" srcId="{9270E688-BD05-4261-90D2-7191FD9D2DF6}" destId="{9B89D3A1-4F8E-4031-8ADE-80A5A3EB7775}" srcOrd="2" destOrd="0" presId="urn:microsoft.com/office/officeart/2008/layout/IncreasingCircleProcess#1"/>
    <dgm:cxn modelId="{69751443-213B-48E7-98D7-836D5A31CE6D}" type="presParOf" srcId="{9270E688-BD05-4261-90D2-7191FD9D2DF6}" destId="{8FFAD076-5C8B-4123-8C36-AD3FBC2D9C3C}" srcOrd="3" destOrd="0" presId="urn:microsoft.com/office/officeart/2008/layout/IncreasingCircleProcess#1"/>
    <dgm:cxn modelId="{A9F0EA1C-11D6-40C4-89A8-F5CD077DEA0B}" type="presParOf" srcId="{26E13F2B-7292-44ED-A502-03C2DDF43724}" destId="{CF91FEAA-2FAC-458C-BB73-CE2DA0D62768}" srcOrd="5" destOrd="0" presId="urn:microsoft.com/office/officeart/2008/layout/IncreasingCircleProcess#1"/>
    <dgm:cxn modelId="{59348906-BA4F-46AD-96FA-80B363B834A6}" type="presParOf" srcId="{26E13F2B-7292-44ED-A502-03C2DDF43724}" destId="{95120068-19EC-462C-8C76-22AE64E82E93}" srcOrd="6" destOrd="0" presId="urn:microsoft.com/office/officeart/2008/layout/IncreasingCircleProcess#1"/>
    <dgm:cxn modelId="{E0553098-D220-4F9D-B052-F82B20664EAB}" type="presParOf" srcId="{95120068-19EC-462C-8C76-22AE64E82E93}" destId="{A697D56F-6F43-4EBA-B894-E1927408EB36}" srcOrd="0" destOrd="0" presId="urn:microsoft.com/office/officeart/2008/layout/IncreasingCircleProcess#1"/>
    <dgm:cxn modelId="{8DADDC08-D9A3-485A-987C-3A859D906CD6}" type="presParOf" srcId="{95120068-19EC-462C-8C76-22AE64E82E93}" destId="{68433E8E-7AB8-4D74-9347-6ADA35F8FC9D}" srcOrd="1" destOrd="0" presId="urn:microsoft.com/office/officeart/2008/layout/IncreasingCircleProcess#1"/>
    <dgm:cxn modelId="{CE63FDE2-47A2-478B-BEE5-06F2CABA3AEE}" type="presParOf" srcId="{95120068-19EC-462C-8C76-22AE64E82E93}" destId="{5CFF7CDC-E533-4952-999A-8FE8AC102602}" srcOrd="2" destOrd="0" presId="urn:microsoft.com/office/officeart/2008/layout/IncreasingCircleProcess#1"/>
    <dgm:cxn modelId="{5749B295-7154-4222-87A4-D55062C1A612}" type="presParOf" srcId="{95120068-19EC-462C-8C76-22AE64E82E93}" destId="{CBD594DB-B9BC-4B3E-91C8-795A9D224EE9}" srcOrd="3" destOrd="0" presId="urn:microsoft.com/office/officeart/2008/layout/IncreasingCircleProcess#1"/>
    <dgm:cxn modelId="{21D0D184-0146-4EF0-89E8-DCE61638E4A6}" type="presParOf" srcId="{26E13F2B-7292-44ED-A502-03C2DDF43724}" destId="{A232571E-E721-444A-B8AF-52A4283A951B}" srcOrd="7" destOrd="0" presId="urn:microsoft.com/office/officeart/2008/layout/IncreasingCircleProcess#1"/>
    <dgm:cxn modelId="{15DDDA58-9074-403A-BF21-0CD7ECE1A6D9}" type="presParOf" srcId="{26E13F2B-7292-44ED-A502-03C2DDF43724}" destId="{111CE5E1-51F7-49D1-89A0-1E7F3497C20C}" srcOrd="8" destOrd="0" presId="urn:microsoft.com/office/officeart/2008/layout/IncreasingCircleProcess#1"/>
    <dgm:cxn modelId="{A7A5F8EE-3F4B-49E4-81D7-301C4523ADC5}" type="presParOf" srcId="{111CE5E1-51F7-49D1-89A0-1E7F3497C20C}" destId="{11148D4C-1B1B-478C-B216-BABEA9DECEF9}" srcOrd="0" destOrd="0" presId="urn:microsoft.com/office/officeart/2008/layout/IncreasingCircleProcess#1"/>
    <dgm:cxn modelId="{0603BD71-EEBB-4C1F-B0C6-773AB2395045}" type="presParOf" srcId="{111CE5E1-51F7-49D1-89A0-1E7F3497C20C}" destId="{9923492B-FF9B-45C7-88D2-C23562D372FE}" srcOrd="1" destOrd="0" presId="urn:microsoft.com/office/officeart/2008/layout/IncreasingCircleProcess#1"/>
    <dgm:cxn modelId="{5A3F33ED-20ED-40B0-8506-4ED08C27D158}" type="presParOf" srcId="{111CE5E1-51F7-49D1-89A0-1E7F3497C20C}" destId="{2C1F6E96-0FBA-47A6-8528-41E59750974B}" srcOrd="2" destOrd="0" presId="urn:microsoft.com/office/officeart/2008/layout/IncreasingCircleProcess#1"/>
    <dgm:cxn modelId="{7C53EDAE-0935-42D0-BD83-2339EC2BEFCE}" type="presParOf" srcId="{111CE5E1-51F7-49D1-89A0-1E7F3497C20C}" destId="{CE391295-911F-43ED-B447-B6EA55F82A39}" srcOrd="3" destOrd="0" presId="urn:microsoft.com/office/officeart/2008/layout/IncreasingCircleProcess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9C8D08-AC97-4978-AD13-D4F2A2AA9E6A}" type="doc">
      <dgm:prSet loTypeId="urn:microsoft.com/office/officeart/2005/8/layout/vList2#1" loCatId="list" qsTypeId="urn:microsoft.com/office/officeart/2005/8/quickstyle/simple1#2" qsCatId="simple" csTypeId="urn:microsoft.com/office/officeart/2005/8/colors/colorful3#1" csCatId="colorful" phldr="1"/>
      <dgm:spPr/>
      <dgm:t>
        <a:bodyPr/>
        <a:lstStyle/>
        <a:p>
          <a:endParaRPr lang="es-EC"/>
        </a:p>
      </dgm:t>
    </dgm:pt>
    <dgm:pt modelId="{2B353476-8A6A-4E85-B111-D6CDD0C98C0E}">
      <dgm:prSet phldrT="[Texto]"/>
      <dgm:spPr/>
      <dgm:t>
        <a:bodyPr/>
        <a:lstStyle/>
        <a:p>
          <a:r>
            <a:rPr lang="es-ES" dirty="0"/>
            <a:t>CODIFICADO</a:t>
          </a:r>
          <a:endParaRPr lang="es-EC" dirty="0"/>
        </a:p>
      </dgm:t>
    </dgm:pt>
    <dgm:pt modelId="{EEB8D1B9-8906-42D0-9533-152D947E018C}" type="parTrans" cxnId="{46780782-D7D8-4584-AE0E-B2E33CB3DDD0}">
      <dgm:prSet/>
      <dgm:spPr/>
      <dgm:t>
        <a:bodyPr/>
        <a:lstStyle/>
        <a:p>
          <a:endParaRPr lang="es-EC"/>
        </a:p>
      </dgm:t>
    </dgm:pt>
    <dgm:pt modelId="{630E20C2-E42B-49BD-9CB8-4D18E14D5E0F}" type="sibTrans" cxnId="{46780782-D7D8-4584-AE0E-B2E33CB3DDD0}">
      <dgm:prSet/>
      <dgm:spPr/>
      <dgm:t>
        <a:bodyPr/>
        <a:lstStyle/>
        <a:p>
          <a:endParaRPr lang="es-EC"/>
        </a:p>
      </dgm:t>
    </dgm:pt>
    <dgm:pt modelId="{3E722AD4-A283-4DAB-89AD-F0F3BDF753F5}">
      <dgm:prSet phldrT="[Texto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20000"/>
            </a:spcAft>
          </a:pPr>
          <a:r>
            <a:rPr lang="es-ES" sz="1400" b="1" dirty="0"/>
            <a:t>$</a:t>
          </a:r>
          <a:r>
            <a:rPr lang="en-US" altLang="es-ES" sz="1400" b="1" dirty="0"/>
            <a:t>286,361.80</a:t>
          </a:r>
        </a:p>
      </dgm:t>
    </dgm:pt>
    <dgm:pt modelId="{442F4592-E448-44A0-9200-6C9BD0BD92B6}" type="parTrans" cxnId="{18F2B218-E234-4517-A49A-11F71F52E234}">
      <dgm:prSet/>
      <dgm:spPr/>
      <dgm:t>
        <a:bodyPr/>
        <a:lstStyle/>
        <a:p>
          <a:endParaRPr lang="es-EC"/>
        </a:p>
      </dgm:t>
    </dgm:pt>
    <dgm:pt modelId="{AD24CDAA-1D40-4A5B-B9B2-E1FA48941434}" type="sibTrans" cxnId="{18F2B218-E234-4517-A49A-11F71F52E234}">
      <dgm:prSet/>
      <dgm:spPr/>
      <dgm:t>
        <a:bodyPr/>
        <a:lstStyle/>
        <a:p>
          <a:endParaRPr lang="es-EC"/>
        </a:p>
      </dgm:t>
    </dgm:pt>
    <dgm:pt modelId="{C442BFBF-1D6D-43C3-9C21-0C8081F82102}">
      <dgm:prSet phldrT="[Texto]"/>
      <dgm:spPr/>
      <dgm:t>
        <a:bodyPr/>
        <a:lstStyle/>
        <a:p>
          <a:r>
            <a:rPr lang="es-ES" dirty="0"/>
            <a:t>RECAUDADO</a:t>
          </a:r>
          <a:endParaRPr lang="es-EC" dirty="0"/>
        </a:p>
      </dgm:t>
    </dgm:pt>
    <dgm:pt modelId="{0DB94134-02A6-4716-8AD5-6932B659C409}" type="parTrans" cxnId="{2DC67BD6-00D8-486A-A882-F96E70FDC461}">
      <dgm:prSet/>
      <dgm:spPr/>
      <dgm:t>
        <a:bodyPr/>
        <a:lstStyle/>
        <a:p>
          <a:endParaRPr lang="es-EC"/>
        </a:p>
      </dgm:t>
    </dgm:pt>
    <dgm:pt modelId="{F962C4F7-7B84-47E7-8216-8FB841FB0CA7}" type="sibTrans" cxnId="{2DC67BD6-00D8-486A-A882-F96E70FDC461}">
      <dgm:prSet/>
      <dgm:spPr/>
      <dgm:t>
        <a:bodyPr/>
        <a:lstStyle/>
        <a:p>
          <a:endParaRPr lang="es-EC"/>
        </a:p>
      </dgm:t>
    </dgm:pt>
    <dgm:pt modelId="{78FE7C52-19C5-4036-A98E-5CEB4E1B1B37}">
      <dgm:prSet phldrT="[Texto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20000"/>
            </a:spcAft>
          </a:pPr>
          <a:r>
            <a:rPr lang="es-ES" sz="1400" b="1" dirty="0"/>
            <a:t>$</a:t>
          </a:r>
          <a:r>
            <a:rPr lang="en-US" altLang="es-ES" sz="1400" b="1" dirty="0"/>
            <a:t>261,041.62</a:t>
          </a:r>
        </a:p>
      </dgm:t>
    </dgm:pt>
    <dgm:pt modelId="{FAEC2765-FC96-4CDA-B8B9-E1A45F42347E}" type="parTrans" cxnId="{4AADF104-CB3D-4DC8-9142-6FF8AB1AA431}">
      <dgm:prSet/>
      <dgm:spPr/>
      <dgm:t>
        <a:bodyPr/>
        <a:lstStyle/>
        <a:p>
          <a:endParaRPr lang="es-EC"/>
        </a:p>
      </dgm:t>
    </dgm:pt>
    <dgm:pt modelId="{01F0F683-0D71-4B01-8738-53D3E4C8EFC8}" type="sibTrans" cxnId="{4AADF104-CB3D-4DC8-9142-6FF8AB1AA431}">
      <dgm:prSet/>
      <dgm:spPr/>
      <dgm:t>
        <a:bodyPr/>
        <a:lstStyle/>
        <a:p>
          <a:endParaRPr lang="es-EC"/>
        </a:p>
      </dgm:t>
    </dgm:pt>
    <dgm:pt modelId="{DF189EDE-0B78-4082-A49E-E9DDDCC5B0FF}">
      <dgm:prSet phldrT="[Texto]"/>
      <dgm:spPr/>
      <dgm:t>
        <a:bodyPr/>
        <a:lstStyle/>
        <a:p>
          <a:r>
            <a:rPr lang="es-ES" dirty="0"/>
            <a:t>SALDO POR RECAUDAR</a:t>
          </a:r>
          <a:endParaRPr lang="es-EC" dirty="0"/>
        </a:p>
      </dgm:t>
    </dgm:pt>
    <dgm:pt modelId="{E70E0996-E094-4410-8332-2A82996FFEA4}" type="parTrans" cxnId="{986EAB04-5EAF-49B1-A2CB-C2A814C14533}">
      <dgm:prSet/>
      <dgm:spPr/>
      <dgm:t>
        <a:bodyPr/>
        <a:lstStyle/>
        <a:p>
          <a:endParaRPr lang="es-EC"/>
        </a:p>
      </dgm:t>
    </dgm:pt>
    <dgm:pt modelId="{E57045C1-EF62-4380-B9C4-5DB117AB547F}" type="sibTrans" cxnId="{986EAB04-5EAF-49B1-A2CB-C2A814C14533}">
      <dgm:prSet/>
      <dgm:spPr/>
      <dgm:t>
        <a:bodyPr/>
        <a:lstStyle/>
        <a:p>
          <a:endParaRPr lang="es-EC"/>
        </a:p>
      </dgm:t>
    </dgm:pt>
    <dgm:pt modelId="{16486D13-CCB7-45D2-B8CC-7729D19CADE8}">
      <dgm:prSet phldrT="[Texto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20000"/>
            </a:spcAft>
          </a:pPr>
          <a:r>
            <a:rPr lang="es-ES" sz="1400" b="1" dirty="0"/>
            <a:t>$</a:t>
          </a:r>
          <a:r>
            <a:rPr lang="en-US" altLang="es-ES" sz="1400" b="1" dirty="0"/>
            <a:t>25,320.18</a:t>
          </a:r>
        </a:p>
      </dgm:t>
    </dgm:pt>
    <dgm:pt modelId="{FBB45494-9048-4CC2-9D0B-A2FF22CFF6E0}" type="parTrans" cxnId="{AD4E8F80-92DA-48C5-B71E-CBDBA56769CB}">
      <dgm:prSet/>
      <dgm:spPr/>
      <dgm:t>
        <a:bodyPr/>
        <a:lstStyle/>
        <a:p>
          <a:endParaRPr lang="es-EC"/>
        </a:p>
      </dgm:t>
    </dgm:pt>
    <dgm:pt modelId="{DBF84E04-B292-4BC7-916D-1BD182C8DE22}" type="sibTrans" cxnId="{AD4E8F80-92DA-48C5-B71E-CBDBA56769CB}">
      <dgm:prSet/>
      <dgm:spPr/>
      <dgm:t>
        <a:bodyPr/>
        <a:lstStyle/>
        <a:p>
          <a:endParaRPr lang="es-EC"/>
        </a:p>
      </dgm:t>
    </dgm:pt>
    <dgm:pt modelId="{C7BD67FB-B310-41E0-9E20-A35B78C911CD}" type="pres">
      <dgm:prSet presAssocID="{519C8D08-AC97-4978-AD13-D4F2A2AA9E6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F3922E3-1944-45D3-A49E-6A697FBD36F0}" type="pres">
      <dgm:prSet presAssocID="{2B353476-8A6A-4E85-B111-D6CDD0C98C0E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58F6D1-71F0-4EBD-8294-F5D409A4D6CC}" type="pres">
      <dgm:prSet presAssocID="{2B353476-8A6A-4E85-B111-D6CDD0C98C0E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D9042B-A33B-4178-BB3E-6C36500250DC}" type="pres">
      <dgm:prSet presAssocID="{C442BFBF-1D6D-43C3-9C21-0C8081F82102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939A59-5421-4D2B-869E-82A8DC4AC22E}" type="pres">
      <dgm:prSet presAssocID="{C442BFBF-1D6D-43C3-9C21-0C8081F82102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33818F-DFB5-44C9-9850-922B9ED64F5A}" type="pres">
      <dgm:prSet presAssocID="{DF189EDE-0B78-4082-A49E-E9DDDCC5B0FF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9166C7-9469-4E6F-A938-402DCA9CDE32}" type="pres">
      <dgm:prSet presAssocID="{DF189EDE-0B78-4082-A49E-E9DDDCC5B0FF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6780782-D7D8-4584-AE0E-B2E33CB3DDD0}" srcId="{519C8D08-AC97-4978-AD13-D4F2A2AA9E6A}" destId="{2B353476-8A6A-4E85-B111-D6CDD0C98C0E}" srcOrd="0" destOrd="0" parTransId="{EEB8D1B9-8906-42D0-9533-152D947E018C}" sibTransId="{630E20C2-E42B-49BD-9CB8-4D18E14D5E0F}"/>
    <dgm:cxn modelId="{AD4E8F80-92DA-48C5-B71E-CBDBA56769CB}" srcId="{DF189EDE-0B78-4082-A49E-E9DDDCC5B0FF}" destId="{16486D13-CCB7-45D2-B8CC-7729D19CADE8}" srcOrd="0" destOrd="0" parTransId="{FBB45494-9048-4CC2-9D0B-A2FF22CFF6E0}" sibTransId="{DBF84E04-B292-4BC7-916D-1BD182C8DE22}"/>
    <dgm:cxn modelId="{986EAB04-5EAF-49B1-A2CB-C2A814C14533}" srcId="{519C8D08-AC97-4978-AD13-D4F2A2AA9E6A}" destId="{DF189EDE-0B78-4082-A49E-E9DDDCC5B0FF}" srcOrd="2" destOrd="0" parTransId="{E70E0996-E094-4410-8332-2A82996FFEA4}" sibTransId="{E57045C1-EF62-4380-B9C4-5DB117AB547F}"/>
    <dgm:cxn modelId="{18F2B218-E234-4517-A49A-11F71F52E234}" srcId="{2B353476-8A6A-4E85-B111-D6CDD0C98C0E}" destId="{3E722AD4-A283-4DAB-89AD-F0F3BDF753F5}" srcOrd="0" destOrd="0" parTransId="{442F4592-E448-44A0-9200-6C9BD0BD92B6}" sibTransId="{AD24CDAA-1D40-4A5B-B9B2-E1FA48941434}"/>
    <dgm:cxn modelId="{94DCCFBC-F436-4312-90CE-75F1415DF750}" type="presOf" srcId="{C442BFBF-1D6D-43C3-9C21-0C8081F82102}" destId="{7CD9042B-A33B-4178-BB3E-6C36500250DC}" srcOrd="0" destOrd="0" presId="urn:microsoft.com/office/officeart/2005/8/layout/vList2#1"/>
    <dgm:cxn modelId="{1AE34E29-56D8-4E0A-BA46-DCE5EBB5CBCD}" type="presOf" srcId="{519C8D08-AC97-4978-AD13-D4F2A2AA9E6A}" destId="{C7BD67FB-B310-41E0-9E20-A35B78C911CD}" srcOrd="0" destOrd="0" presId="urn:microsoft.com/office/officeart/2005/8/layout/vList2#1"/>
    <dgm:cxn modelId="{ED85A125-5400-4C11-9F7A-54B674AFB26D}" type="presOf" srcId="{3E722AD4-A283-4DAB-89AD-F0F3BDF753F5}" destId="{5058F6D1-71F0-4EBD-8294-F5D409A4D6CC}" srcOrd="0" destOrd="0" presId="urn:microsoft.com/office/officeart/2005/8/layout/vList2#1"/>
    <dgm:cxn modelId="{4AADF104-CB3D-4DC8-9142-6FF8AB1AA431}" srcId="{C442BFBF-1D6D-43C3-9C21-0C8081F82102}" destId="{78FE7C52-19C5-4036-A98E-5CEB4E1B1B37}" srcOrd="0" destOrd="0" parTransId="{FAEC2765-FC96-4CDA-B8B9-E1A45F42347E}" sibTransId="{01F0F683-0D71-4B01-8738-53D3E4C8EFC8}"/>
    <dgm:cxn modelId="{6D3BB2D9-F648-4743-9631-4E138F9BE116}" type="presOf" srcId="{2B353476-8A6A-4E85-B111-D6CDD0C98C0E}" destId="{DF3922E3-1944-45D3-A49E-6A697FBD36F0}" srcOrd="0" destOrd="0" presId="urn:microsoft.com/office/officeart/2005/8/layout/vList2#1"/>
    <dgm:cxn modelId="{10D3104D-14B7-4D0B-AA3D-A2DD30A71255}" type="presOf" srcId="{16486D13-CCB7-45D2-B8CC-7729D19CADE8}" destId="{759166C7-9469-4E6F-A938-402DCA9CDE32}" srcOrd="0" destOrd="0" presId="urn:microsoft.com/office/officeart/2005/8/layout/vList2#1"/>
    <dgm:cxn modelId="{FA7BC7A7-EDF1-4CD3-BEBC-E78AE5A34AB4}" type="presOf" srcId="{DF189EDE-0B78-4082-A49E-E9DDDCC5B0FF}" destId="{3533818F-DFB5-44C9-9850-922B9ED64F5A}" srcOrd="0" destOrd="0" presId="urn:microsoft.com/office/officeart/2005/8/layout/vList2#1"/>
    <dgm:cxn modelId="{2DC67BD6-00D8-486A-A882-F96E70FDC461}" srcId="{519C8D08-AC97-4978-AD13-D4F2A2AA9E6A}" destId="{C442BFBF-1D6D-43C3-9C21-0C8081F82102}" srcOrd="1" destOrd="0" parTransId="{0DB94134-02A6-4716-8AD5-6932B659C409}" sibTransId="{F962C4F7-7B84-47E7-8216-8FB841FB0CA7}"/>
    <dgm:cxn modelId="{394DE7B0-49B5-4864-AAB7-9A021B3500F3}" type="presOf" srcId="{78FE7C52-19C5-4036-A98E-5CEB4E1B1B37}" destId="{08939A59-5421-4D2B-869E-82A8DC4AC22E}" srcOrd="0" destOrd="0" presId="urn:microsoft.com/office/officeart/2005/8/layout/vList2#1"/>
    <dgm:cxn modelId="{9756A57A-2E9E-49E4-A622-266805D68CA5}" type="presParOf" srcId="{C7BD67FB-B310-41E0-9E20-A35B78C911CD}" destId="{DF3922E3-1944-45D3-A49E-6A697FBD36F0}" srcOrd="0" destOrd="0" presId="urn:microsoft.com/office/officeart/2005/8/layout/vList2#1"/>
    <dgm:cxn modelId="{6DB6F6BE-D95F-476C-9EA5-A6206C965F95}" type="presParOf" srcId="{C7BD67FB-B310-41E0-9E20-A35B78C911CD}" destId="{5058F6D1-71F0-4EBD-8294-F5D409A4D6CC}" srcOrd="1" destOrd="0" presId="urn:microsoft.com/office/officeart/2005/8/layout/vList2#1"/>
    <dgm:cxn modelId="{D0C0CC1E-632F-42C4-AC30-893F40ED4272}" type="presParOf" srcId="{C7BD67FB-B310-41E0-9E20-A35B78C911CD}" destId="{7CD9042B-A33B-4178-BB3E-6C36500250DC}" srcOrd="2" destOrd="0" presId="urn:microsoft.com/office/officeart/2005/8/layout/vList2#1"/>
    <dgm:cxn modelId="{F0ECE76A-E044-4167-815A-A9D028ACCFB2}" type="presParOf" srcId="{C7BD67FB-B310-41E0-9E20-A35B78C911CD}" destId="{08939A59-5421-4D2B-869E-82A8DC4AC22E}" srcOrd="3" destOrd="0" presId="urn:microsoft.com/office/officeart/2005/8/layout/vList2#1"/>
    <dgm:cxn modelId="{E8B45D7A-2C39-4A83-A5AF-ED2BCAFB8B91}" type="presParOf" srcId="{C7BD67FB-B310-41E0-9E20-A35B78C911CD}" destId="{3533818F-DFB5-44C9-9850-922B9ED64F5A}" srcOrd="4" destOrd="0" presId="urn:microsoft.com/office/officeart/2005/8/layout/vList2#1"/>
    <dgm:cxn modelId="{9E9A6833-848C-4E39-BBDD-A0CBFE58C1B0}" type="presParOf" srcId="{C7BD67FB-B310-41E0-9E20-A35B78C911CD}" destId="{759166C7-9469-4E6F-A938-402DCA9CDE32}" srcOrd="5" destOrd="0" presId="urn:microsoft.com/office/officeart/2005/8/layout/vList2#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19C8D08-AC97-4978-AD13-D4F2A2AA9E6A}" type="doc">
      <dgm:prSet loTypeId="urn:microsoft.com/office/officeart/2005/8/layout/vList2#2" loCatId="list" qsTypeId="urn:microsoft.com/office/officeart/2005/8/quickstyle/simple1#3" qsCatId="simple" csTypeId="urn:microsoft.com/office/officeart/2005/8/colors/colorful2#1" csCatId="colorful" phldr="1"/>
      <dgm:spPr/>
      <dgm:t>
        <a:bodyPr/>
        <a:lstStyle/>
        <a:p>
          <a:endParaRPr lang="es-EC"/>
        </a:p>
      </dgm:t>
    </dgm:pt>
    <dgm:pt modelId="{2B353476-8A6A-4E85-B111-D6CDD0C98C0E}">
      <dgm:prSet phldrT="[Texto]"/>
      <dgm:spPr/>
      <dgm:t>
        <a:bodyPr/>
        <a:lstStyle/>
        <a:p>
          <a:r>
            <a:rPr lang="es-ES" dirty="0"/>
            <a:t>CODIFICADO</a:t>
          </a:r>
          <a:endParaRPr lang="es-EC" dirty="0"/>
        </a:p>
      </dgm:t>
    </dgm:pt>
    <dgm:pt modelId="{EEB8D1B9-8906-42D0-9533-152D947E018C}" type="parTrans" cxnId="{B9C0C48B-B178-4B6A-9280-C19B2A744AE7}">
      <dgm:prSet/>
      <dgm:spPr/>
      <dgm:t>
        <a:bodyPr/>
        <a:lstStyle/>
        <a:p>
          <a:endParaRPr lang="es-EC"/>
        </a:p>
      </dgm:t>
    </dgm:pt>
    <dgm:pt modelId="{630E20C2-E42B-49BD-9CB8-4D18E14D5E0F}" type="sibTrans" cxnId="{B9C0C48B-B178-4B6A-9280-C19B2A744AE7}">
      <dgm:prSet/>
      <dgm:spPr/>
      <dgm:t>
        <a:bodyPr/>
        <a:lstStyle/>
        <a:p>
          <a:endParaRPr lang="es-EC"/>
        </a:p>
      </dgm:t>
    </dgm:pt>
    <dgm:pt modelId="{3E722AD4-A283-4DAB-89AD-F0F3BDF753F5}">
      <dgm:prSet phldrT="[Texto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20000"/>
            </a:spcAft>
          </a:pPr>
          <a:r>
            <a:rPr lang="es-ES" sz="1400" b="1" dirty="0"/>
            <a:t>$</a:t>
          </a:r>
          <a:r>
            <a:rPr lang="en-US" altLang="es-ES" sz="1400" b="1" dirty="0"/>
            <a:t>998.40</a:t>
          </a:r>
        </a:p>
      </dgm:t>
    </dgm:pt>
    <dgm:pt modelId="{442F4592-E448-44A0-9200-6C9BD0BD92B6}" type="parTrans" cxnId="{ED8CC40C-0054-4FF0-8095-2AB15A690DF4}">
      <dgm:prSet/>
      <dgm:spPr/>
      <dgm:t>
        <a:bodyPr/>
        <a:lstStyle/>
        <a:p>
          <a:endParaRPr lang="es-EC"/>
        </a:p>
      </dgm:t>
    </dgm:pt>
    <dgm:pt modelId="{AD24CDAA-1D40-4A5B-B9B2-E1FA48941434}" type="sibTrans" cxnId="{ED8CC40C-0054-4FF0-8095-2AB15A690DF4}">
      <dgm:prSet/>
      <dgm:spPr/>
      <dgm:t>
        <a:bodyPr/>
        <a:lstStyle/>
        <a:p>
          <a:endParaRPr lang="es-EC"/>
        </a:p>
      </dgm:t>
    </dgm:pt>
    <dgm:pt modelId="{C442BFBF-1D6D-43C3-9C21-0C8081F82102}">
      <dgm:prSet phldrT="[Texto]"/>
      <dgm:spPr/>
      <dgm:t>
        <a:bodyPr/>
        <a:lstStyle/>
        <a:p>
          <a:r>
            <a:rPr lang="es-ES" dirty="0"/>
            <a:t>RECAUDADO</a:t>
          </a:r>
          <a:endParaRPr lang="es-EC" dirty="0"/>
        </a:p>
      </dgm:t>
    </dgm:pt>
    <dgm:pt modelId="{0DB94134-02A6-4716-8AD5-6932B659C409}" type="parTrans" cxnId="{E6AB80A7-DDE6-4D98-87CB-97E0709C48AA}">
      <dgm:prSet/>
      <dgm:spPr/>
      <dgm:t>
        <a:bodyPr/>
        <a:lstStyle/>
        <a:p>
          <a:endParaRPr lang="es-EC"/>
        </a:p>
      </dgm:t>
    </dgm:pt>
    <dgm:pt modelId="{F962C4F7-7B84-47E7-8216-8FB841FB0CA7}" type="sibTrans" cxnId="{E6AB80A7-DDE6-4D98-87CB-97E0709C48AA}">
      <dgm:prSet/>
      <dgm:spPr/>
      <dgm:t>
        <a:bodyPr/>
        <a:lstStyle/>
        <a:p>
          <a:endParaRPr lang="es-EC"/>
        </a:p>
      </dgm:t>
    </dgm:pt>
    <dgm:pt modelId="{78FE7C52-19C5-4036-A98E-5CEB4E1B1B37}">
      <dgm:prSet phldrT="[Texto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20000"/>
            </a:spcAft>
          </a:pPr>
          <a:r>
            <a:rPr lang="es-ES" sz="1400" b="1" dirty="0"/>
            <a:t>$</a:t>
          </a:r>
          <a:r>
            <a:rPr lang="en-US" altLang="es-ES" sz="1400" b="1" dirty="0"/>
            <a:t>998.40</a:t>
          </a:r>
        </a:p>
      </dgm:t>
    </dgm:pt>
    <dgm:pt modelId="{FAEC2765-FC96-4CDA-B8B9-E1A45F42347E}" type="parTrans" cxnId="{364F78F2-4C48-4EFA-AF64-FB0D18E7F742}">
      <dgm:prSet/>
      <dgm:spPr/>
      <dgm:t>
        <a:bodyPr/>
        <a:lstStyle/>
        <a:p>
          <a:endParaRPr lang="es-EC"/>
        </a:p>
      </dgm:t>
    </dgm:pt>
    <dgm:pt modelId="{01F0F683-0D71-4B01-8738-53D3E4C8EFC8}" type="sibTrans" cxnId="{364F78F2-4C48-4EFA-AF64-FB0D18E7F742}">
      <dgm:prSet/>
      <dgm:spPr/>
      <dgm:t>
        <a:bodyPr/>
        <a:lstStyle/>
        <a:p>
          <a:endParaRPr lang="es-EC"/>
        </a:p>
      </dgm:t>
    </dgm:pt>
    <dgm:pt modelId="{DF189EDE-0B78-4082-A49E-E9DDDCC5B0FF}">
      <dgm:prSet phldrT="[Texto]"/>
      <dgm:spPr/>
      <dgm:t>
        <a:bodyPr/>
        <a:lstStyle/>
        <a:p>
          <a:r>
            <a:rPr lang="es-ES" dirty="0"/>
            <a:t>SALDO POR RECAUDAR</a:t>
          </a:r>
          <a:endParaRPr lang="es-EC" dirty="0"/>
        </a:p>
      </dgm:t>
    </dgm:pt>
    <dgm:pt modelId="{E70E0996-E094-4410-8332-2A82996FFEA4}" type="parTrans" cxnId="{3F6FA5A6-F94C-402D-8807-FA714F20FBE2}">
      <dgm:prSet/>
      <dgm:spPr/>
      <dgm:t>
        <a:bodyPr/>
        <a:lstStyle/>
        <a:p>
          <a:endParaRPr lang="es-EC"/>
        </a:p>
      </dgm:t>
    </dgm:pt>
    <dgm:pt modelId="{E57045C1-EF62-4380-B9C4-5DB117AB547F}" type="sibTrans" cxnId="{3F6FA5A6-F94C-402D-8807-FA714F20FBE2}">
      <dgm:prSet/>
      <dgm:spPr/>
      <dgm:t>
        <a:bodyPr/>
        <a:lstStyle/>
        <a:p>
          <a:endParaRPr lang="es-EC"/>
        </a:p>
      </dgm:t>
    </dgm:pt>
    <dgm:pt modelId="{16486D13-CCB7-45D2-B8CC-7729D19CADE8}">
      <dgm:prSet phldrT="[Texto]" custT="1"/>
      <dgm:spPr/>
      <dgm:t>
        <a:bodyPr/>
        <a:lstStyle/>
        <a:p>
          <a:r>
            <a:rPr lang="es-ES" sz="1400" b="1" dirty="0"/>
            <a:t>$0,00</a:t>
          </a:r>
          <a:endParaRPr lang="es-EC" sz="1400" b="1" dirty="0"/>
        </a:p>
      </dgm:t>
    </dgm:pt>
    <dgm:pt modelId="{FBB45494-9048-4CC2-9D0B-A2FF22CFF6E0}" type="parTrans" cxnId="{09F67D0A-0FC6-4072-9A3E-F51F6CCD1400}">
      <dgm:prSet/>
      <dgm:spPr/>
      <dgm:t>
        <a:bodyPr/>
        <a:lstStyle/>
        <a:p>
          <a:endParaRPr lang="es-EC"/>
        </a:p>
      </dgm:t>
    </dgm:pt>
    <dgm:pt modelId="{DBF84E04-B292-4BC7-916D-1BD182C8DE22}" type="sibTrans" cxnId="{09F67D0A-0FC6-4072-9A3E-F51F6CCD1400}">
      <dgm:prSet/>
      <dgm:spPr/>
      <dgm:t>
        <a:bodyPr/>
        <a:lstStyle/>
        <a:p>
          <a:endParaRPr lang="es-EC"/>
        </a:p>
      </dgm:t>
    </dgm:pt>
    <dgm:pt modelId="{C7BD67FB-B310-41E0-9E20-A35B78C911CD}" type="pres">
      <dgm:prSet presAssocID="{519C8D08-AC97-4978-AD13-D4F2A2AA9E6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F3922E3-1944-45D3-A49E-6A697FBD36F0}" type="pres">
      <dgm:prSet presAssocID="{2B353476-8A6A-4E85-B111-D6CDD0C98C0E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58F6D1-71F0-4EBD-8294-F5D409A4D6CC}" type="pres">
      <dgm:prSet presAssocID="{2B353476-8A6A-4E85-B111-D6CDD0C98C0E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D9042B-A33B-4178-BB3E-6C36500250DC}" type="pres">
      <dgm:prSet presAssocID="{C442BFBF-1D6D-43C3-9C21-0C8081F82102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939A59-5421-4D2B-869E-82A8DC4AC22E}" type="pres">
      <dgm:prSet presAssocID="{C442BFBF-1D6D-43C3-9C21-0C8081F82102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33818F-DFB5-44C9-9850-922B9ED64F5A}" type="pres">
      <dgm:prSet presAssocID="{DF189EDE-0B78-4082-A49E-E9DDDCC5B0FF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9166C7-9469-4E6F-A938-402DCA9CDE32}" type="pres">
      <dgm:prSet presAssocID="{DF189EDE-0B78-4082-A49E-E9DDDCC5B0FF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6AB80A7-DDE6-4D98-87CB-97E0709C48AA}" srcId="{519C8D08-AC97-4978-AD13-D4F2A2AA9E6A}" destId="{C442BFBF-1D6D-43C3-9C21-0C8081F82102}" srcOrd="1" destOrd="0" parTransId="{0DB94134-02A6-4716-8AD5-6932B659C409}" sibTransId="{F962C4F7-7B84-47E7-8216-8FB841FB0CA7}"/>
    <dgm:cxn modelId="{ED8CC40C-0054-4FF0-8095-2AB15A690DF4}" srcId="{2B353476-8A6A-4E85-B111-D6CDD0C98C0E}" destId="{3E722AD4-A283-4DAB-89AD-F0F3BDF753F5}" srcOrd="0" destOrd="0" parTransId="{442F4592-E448-44A0-9200-6C9BD0BD92B6}" sibTransId="{AD24CDAA-1D40-4A5B-B9B2-E1FA48941434}"/>
    <dgm:cxn modelId="{9D9A1481-3E43-482E-A9B2-4D36C6E3C621}" type="presOf" srcId="{3E722AD4-A283-4DAB-89AD-F0F3BDF753F5}" destId="{5058F6D1-71F0-4EBD-8294-F5D409A4D6CC}" srcOrd="0" destOrd="0" presId="urn:microsoft.com/office/officeart/2005/8/layout/vList2#2"/>
    <dgm:cxn modelId="{F82D3649-406C-41F5-99C9-03FF74A67860}" type="presOf" srcId="{C442BFBF-1D6D-43C3-9C21-0C8081F82102}" destId="{7CD9042B-A33B-4178-BB3E-6C36500250DC}" srcOrd="0" destOrd="0" presId="urn:microsoft.com/office/officeart/2005/8/layout/vList2#2"/>
    <dgm:cxn modelId="{B1621788-B073-40B5-807B-BEDCEC9C4A03}" type="presOf" srcId="{78FE7C52-19C5-4036-A98E-5CEB4E1B1B37}" destId="{08939A59-5421-4D2B-869E-82A8DC4AC22E}" srcOrd="0" destOrd="0" presId="urn:microsoft.com/office/officeart/2005/8/layout/vList2#2"/>
    <dgm:cxn modelId="{364F78F2-4C48-4EFA-AF64-FB0D18E7F742}" srcId="{C442BFBF-1D6D-43C3-9C21-0C8081F82102}" destId="{78FE7C52-19C5-4036-A98E-5CEB4E1B1B37}" srcOrd="0" destOrd="0" parTransId="{FAEC2765-FC96-4CDA-B8B9-E1A45F42347E}" sibTransId="{01F0F683-0D71-4B01-8738-53D3E4C8EFC8}"/>
    <dgm:cxn modelId="{CCEF04E7-439E-4532-B3A5-61DA82AA4335}" type="presOf" srcId="{2B353476-8A6A-4E85-B111-D6CDD0C98C0E}" destId="{DF3922E3-1944-45D3-A49E-6A697FBD36F0}" srcOrd="0" destOrd="0" presId="urn:microsoft.com/office/officeart/2005/8/layout/vList2#2"/>
    <dgm:cxn modelId="{297B10BF-6C9C-4D68-A483-5C3F2E428F83}" type="presOf" srcId="{DF189EDE-0B78-4082-A49E-E9DDDCC5B0FF}" destId="{3533818F-DFB5-44C9-9850-922B9ED64F5A}" srcOrd="0" destOrd="0" presId="urn:microsoft.com/office/officeart/2005/8/layout/vList2#2"/>
    <dgm:cxn modelId="{B9C0C48B-B178-4B6A-9280-C19B2A744AE7}" srcId="{519C8D08-AC97-4978-AD13-D4F2A2AA9E6A}" destId="{2B353476-8A6A-4E85-B111-D6CDD0C98C0E}" srcOrd="0" destOrd="0" parTransId="{EEB8D1B9-8906-42D0-9533-152D947E018C}" sibTransId="{630E20C2-E42B-49BD-9CB8-4D18E14D5E0F}"/>
    <dgm:cxn modelId="{7B4A431E-3905-41B8-9D8A-E48561D01A9B}" type="presOf" srcId="{16486D13-CCB7-45D2-B8CC-7729D19CADE8}" destId="{759166C7-9469-4E6F-A938-402DCA9CDE32}" srcOrd="0" destOrd="0" presId="urn:microsoft.com/office/officeart/2005/8/layout/vList2#2"/>
    <dgm:cxn modelId="{09F67D0A-0FC6-4072-9A3E-F51F6CCD1400}" srcId="{DF189EDE-0B78-4082-A49E-E9DDDCC5B0FF}" destId="{16486D13-CCB7-45D2-B8CC-7729D19CADE8}" srcOrd="0" destOrd="0" parTransId="{FBB45494-9048-4CC2-9D0B-A2FF22CFF6E0}" sibTransId="{DBF84E04-B292-4BC7-916D-1BD182C8DE22}"/>
    <dgm:cxn modelId="{8FD9CD6F-9DFC-4FB0-A66E-B337CDD3E0E1}" type="presOf" srcId="{519C8D08-AC97-4978-AD13-D4F2A2AA9E6A}" destId="{C7BD67FB-B310-41E0-9E20-A35B78C911CD}" srcOrd="0" destOrd="0" presId="urn:microsoft.com/office/officeart/2005/8/layout/vList2#2"/>
    <dgm:cxn modelId="{3F6FA5A6-F94C-402D-8807-FA714F20FBE2}" srcId="{519C8D08-AC97-4978-AD13-D4F2A2AA9E6A}" destId="{DF189EDE-0B78-4082-A49E-E9DDDCC5B0FF}" srcOrd="2" destOrd="0" parTransId="{E70E0996-E094-4410-8332-2A82996FFEA4}" sibTransId="{E57045C1-EF62-4380-B9C4-5DB117AB547F}"/>
    <dgm:cxn modelId="{3C022A07-C602-47F6-A8CB-7AC621569CD2}" type="presParOf" srcId="{C7BD67FB-B310-41E0-9E20-A35B78C911CD}" destId="{DF3922E3-1944-45D3-A49E-6A697FBD36F0}" srcOrd="0" destOrd="0" presId="urn:microsoft.com/office/officeart/2005/8/layout/vList2#2"/>
    <dgm:cxn modelId="{3597E9E1-05FD-4539-9A41-4E1DF3A99135}" type="presParOf" srcId="{C7BD67FB-B310-41E0-9E20-A35B78C911CD}" destId="{5058F6D1-71F0-4EBD-8294-F5D409A4D6CC}" srcOrd="1" destOrd="0" presId="urn:microsoft.com/office/officeart/2005/8/layout/vList2#2"/>
    <dgm:cxn modelId="{A3896C0C-5D33-4DD6-BE22-ACD3287FC30B}" type="presParOf" srcId="{C7BD67FB-B310-41E0-9E20-A35B78C911CD}" destId="{7CD9042B-A33B-4178-BB3E-6C36500250DC}" srcOrd="2" destOrd="0" presId="urn:microsoft.com/office/officeart/2005/8/layout/vList2#2"/>
    <dgm:cxn modelId="{5C9FA1A7-8A29-4C30-BFDD-DCAAA95752A9}" type="presParOf" srcId="{C7BD67FB-B310-41E0-9E20-A35B78C911CD}" destId="{08939A59-5421-4D2B-869E-82A8DC4AC22E}" srcOrd="3" destOrd="0" presId="urn:microsoft.com/office/officeart/2005/8/layout/vList2#2"/>
    <dgm:cxn modelId="{A20C2A2F-5DE0-4485-9862-3890ECE82C8E}" type="presParOf" srcId="{C7BD67FB-B310-41E0-9E20-A35B78C911CD}" destId="{3533818F-DFB5-44C9-9850-922B9ED64F5A}" srcOrd="4" destOrd="0" presId="urn:microsoft.com/office/officeart/2005/8/layout/vList2#2"/>
    <dgm:cxn modelId="{3481B3D7-5018-429B-8A0E-10B8CE69751A}" type="presParOf" srcId="{C7BD67FB-B310-41E0-9E20-A35B78C911CD}" destId="{759166C7-9469-4E6F-A938-402DCA9CDE32}" srcOrd="5" destOrd="0" presId="urn:microsoft.com/office/officeart/2005/8/layout/vList2#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19C8D08-AC97-4978-AD13-D4F2A2AA9E6A}" type="doc">
      <dgm:prSet loTypeId="urn:microsoft.com/office/officeart/2005/8/layout/vList2#3" loCatId="list" qsTypeId="urn:microsoft.com/office/officeart/2005/8/quickstyle/simple1#4" qsCatId="simple" csTypeId="urn:microsoft.com/office/officeart/2005/8/colors/colorful4#1" csCatId="colorful" phldr="1"/>
      <dgm:spPr/>
      <dgm:t>
        <a:bodyPr/>
        <a:lstStyle/>
        <a:p>
          <a:endParaRPr lang="es-EC"/>
        </a:p>
      </dgm:t>
    </dgm:pt>
    <dgm:pt modelId="{2B353476-8A6A-4E85-B111-D6CDD0C98C0E}">
      <dgm:prSet phldrT="[Texto]"/>
      <dgm:spPr/>
      <dgm:t>
        <a:bodyPr/>
        <a:lstStyle/>
        <a:p>
          <a:r>
            <a:rPr lang="es-ES" dirty="0"/>
            <a:t>CODIFICADO</a:t>
          </a:r>
          <a:endParaRPr lang="es-EC" dirty="0"/>
        </a:p>
      </dgm:t>
    </dgm:pt>
    <dgm:pt modelId="{EEB8D1B9-8906-42D0-9533-152D947E018C}" type="parTrans" cxnId="{06F7964B-C20D-4FB1-9466-77F48F1DC799}">
      <dgm:prSet/>
      <dgm:spPr/>
      <dgm:t>
        <a:bodyPr/>
        <a:lstStyle/>
        <a:p>
          <a:endParaRPr lang="es-EC"/>
        </a:p>
      </dgm:t>
    </dgm:pt>
    <dgm:pt modelId="{630E20C2-E42B-49BD-9CB8-4D18E14D5E0F}" type="sibTrans" cxnId="{06F7964B-C20D-4FB1-9466-77F48F1DC799}">
      <dgm:prSet/>
      <dgm:spPr/>
      <dgm:t>
        <a:bodyPr/>
        <a:lstStyle/>
        <a:p>
          <a:endParaRPr lang="es-EC"/>
        </a:p>
      </dgm:t>
    </dgm:pt>
    <dgm:pt modelId="{3E722AD4-A283-4DAB-89AD-F0F3BDF753F5}">
      <dgm:prSet phldrT="[Texto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20000"/>
            </a:spcAft>
          </a:pPr>
          <a:r>
            <a:rPr lang="es-ES" sz="1400" b="1" dirty="0"/>
            <a:t>$16,500,00</a:t>
          </a:r>
          <a:endParaRPr lang="es-EC" sz="1400" b="1" dirty="0"/>
        </a:p>
      </dgm:t>
    </dgm:pt>
    <dgm:pt modelId="{442F4592-E448-44A0-9200-6C9BD0BD92B6}" type="parTrans" cxnId="{C534E55B-CEC8-4536-8A73-80F5AB7458C1}">
      <dgm:prSet/>
      <dgm:spPr/>
      <dgm:t>
        <a:bodyPr/>
        <a:lstStyle/>
        <a:p>
          <a:endParaRPr lang="es-EC"/>
        </a:p>
      </dgm:t>
    </dgm:pt>
    <dgm:pt modelId="{AD24CDAA-1D40-4A5B-B9B2-E1FA48941434}" type="sibTrans" cxnId="{C534E55B-CEC8-4536-8A73-80F5AB7458C1}">
      <dgm:prSet/>
      <dgm:spPr/>
      <dgm:t>
        <a:bodyPr/>
        <a:lstStyle/>
        <a:p>
          <a:endParaRPr lang="es-EC"/>
        </a:p>
      </dgm:t>
    </dgm:pt>
    <dgm:pt modelId="{C442BFBF-1D6D-43C3-9C21-0C8081F82102}">
      <dgm:prSet phldrT="[Texto]"/>
      <dgm:spPr/>
      <dgm:t>
        <a:bodyPr/>
        <a:lstStyle/>
        <a:p>
          <a:r>
            <a:rPr lang="es-ES" dirty="0"/>
            <a:t>RECAUDADO</a:t>
          </a:r>
          <a:endParaRPr lang="es-EC" dirty="0"/>
        </a:p>
      </dgm:t>
    </dgm:pt>
    <dgm:pt modelId="{0DB94134-02A6-4716-8AD5-6932B659C409}" type="parTrans" cxnId="{ABCC403F-182A-44A0-9C1C-1BFF466B0C19}">
      <dgm:prSet/>
      <dgm:spPr/>
      <dgm:t>
        <a:bodyPr/>
        <a:lstStyle/>
        <a:p>
          <a:endParaRPr lang="es-EC"/>
        </a:p>
      </dgm:t>
    </dgm:pt>
    <dgm:pt modelId="{F962C4F7-7B84-47E7-8216-8FB841FB0CA7}" type="sibTrans" cxnId="{ABCC403F-182A-44A0-9C1C-1BFF466B0C19}">
      <dgm:prSet/>
      <dgm:spPr/>
      <dgm:t>
        <a:bodyPr/>
        <a:lstStyle/>
        <a:p>
          <a:endParaRPr lang="es-EC"/>
        </a:p>
      </dgm:t>
    </dgm:pt>
    <dgm:pt modelId="{78FE7C52-19C5-4036-A98E-5CEB4E1B1B37}">
      <dgm:prSet phldrT="[Texto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20000"/>
            </a:spcAft>
          </a:pPr>
          <a:r>
            <a:rPr lang="es-ES" sz="1400" b="1" dirty="0"/>
            <a:t>$6.500,00</a:t>
          </a:r>
          <a:endParaRPr lang="es-EC" sz="1400" b="1" dirty="0"/>
        </a:p>
      </dgm:t>
    </dgm:pt>
    <dgm:pt modelId="{FAEC2765-FC96-4CDA-B8B9-E1A45F42347E}" type="parTrans" cxnId="{7DA92C60-6A2F-475B-8176-CC13DD2AF14A}">
      <dgm:prSet/>
      <dgm:spPr/>
      <dgm:t>
        <a:bodyPr/>
        <a:lstStyle/>
        <a:p>
          <a:endParaRPr lang="es-EC"/>
        </a:p>
      </dgm:t>
    </dgm:pt>
    <dgm:pt modelId="{01F0F683-0D71-4B01-8738-53D3E4C8EFC8}" type="sibTrans" cxnId="{7DA92C60-6A2F-475B-8176-CC13DD2AF14A}">
      <dgm:prSet/>
      <dgm:spPr/>
      <dgm:t>
        <a:bodyPr/>
        <a:lstStyle/>
        <a:p>
          <a:endParaRPr lang="es-EC"/>
        </a:p>
      </dgm:t>
    </dgm:pt>
    <dgm:pt modelId="{DF189EDE-0B78-4082-A49E-E9DDDCC5B0FF}">
      <dgm:prSet phldrT="[Texto]"/>
      <dgm:spPr/>
      <dgm:t>
        <a:bodyPr/>
        <a:lstStyle/>
        <a:p>
          <a:r>
            <a:rPr lang="es-ES" dirty="0"/>
            <a:t>SALDO POR RECAUDAR</a:t>
          </a:r>
          <a:endParaRPr lang="es-EC" dirty="0"/>
        </a:p>
      </dgm:t>
    </dgm:pt>
    <dgm:pt modelId="{E70E0996-E094-4410-8332-2A82996FFEA4}" type="parTrans" cxnId="{C9070873-D697-4935-BA23-C9C552445693}">
      <dgm:prSet/>
      <dgm:spPr/>
      <dgm:t>
        <a:bodyPr/>
        <a:lstStyle/>
        <a:p>
          <a:endParaRPr lang="es-EC"/>
        </a:p>
      </dgm:t>
    </dgm:pt>
    <dgm:pt modelId="{E57045C1-EF62-4380-B9C4-5DB117AB547F}" type="sibTrans" cxnId="{C9070873-D697-4935-BA23-C9C552445693}">
      <dgm:prSet/>
      <dgm:spPr/>
      <dgm:t>
        <a:bodyPr/>
        <a:lstStyle/>
        <a:p>
          <a:endParaRPr lang="es-EC"/>
        </a:p>
      </dgm:t>
    </dgm:pt>
    <dgm:pt modelId="{16486D13-CCB7-45D2-B8CC-7729D19CADE8}">
      <dgm:prSet phldrT="[Texto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20000"/>
            </a:spcAft>
          </a:pPr>
          <a:r>
            <a:rPr lang="es-ES" sz="1400" b="1" dirty="0"/>
            <a:t>$10.000,00</a:t>
          </a:r>
          <a:endParaRPr lang="es-EC" sz="1400" b="1" dirty="0"/>
        </a:p>
      </dgm:t>
    </dgm:pt>
    <dgm:pt modelId="{FBB45494-9048-4CC2-9D0B-A2FF22CFF6E0}" type="parTrans" cxnId="{4B84B696-3EBC-4319-9EF6-ECE24C8B7859}">
      <dgm:prSet/>
      <dgm:spPr/>
      <dgm:t>
        <a:bodyPr/>
        <a:lstStyle/>
        <a:p>
          <a:endParaRPr lang="es-EC"/>
        </a:p>
      </dgm:t>
    </dgm:pt>
    <dgm:pt modelId="{DBF84E04-B292-4BC7-916D-1BD182C8DE22}" type="sibTrans" cxnId="{4B84B696-3EBC-4319-9EF6-ECE24C8B7859}">
      <dgm:prSet/>
      <dgm:spPr/>
      <dgm:t>
        <a:bodyPr/>
        <a:lstStyle/>
        <a:p>
          <a:endParaRPr lang="es-EC"/>
        </a:p>
      </dgm:t>
    </dgm:pt>
    <dgm:pt modelId="{C7BD67FB-B310-41E0-9E20-A35B78C911CD}" type="pres">
      <dgm:prSet presAssocID="{519C8D08-AC97-4978-AD13-D4F2A2AA9E6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F3922E3-1944-45D3-A49E-6A697FBD36F0}" type="pres">
      <dgm:prSet presAssocID="{2B353476-8A6A-4E85-B111-D6CDD0C98C0E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58F6D1-71F0-4EBD-8294-F5D409A4D6CC}" type="pres">
      <dgm:prSet presAssocID="{2B353476-8A6A-4E85-B111-D6CDD0C98C0E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D9042B-A33B-4178-BB3E-6C36500250DC}" type="pres">
      <dgm:prSet presAssocID="{C442BFBF-1D6D-43C3-9C21-0C8081F82102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939A59-5421-4D2B-869E-82A8DC4AC22E}" type="pres">
      <dgm:prSet presAssocID="{C442BFBF-1D6D-43C3-9C21-0C8081F82102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33818F-DFB5-44C9-9850-922B9ED64F5A}" type="pres">
      <dgm:prSet presAssocID="{DF189EDE-0B78-4082-A49E-E9DDDCC5B0FF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9166C7-9469-4E6F-A938-402DCA9CDE32}" type="pres">
      <dgm:prSet presAssocID="{DF189EDE-0B78-4082-A49E-E9DDDCC5B0FF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70E2901-E01E-4E93-9032-9A02C4722BC9}" type="presOf" srcId="{C442BFBF-1D6D-43C3-9C21-0C8081F82102}" destId="{7CD9042B-A33B-4178-BB3E-6C36500250DC}" srcOrd="0" destOrd="0" presId="urn:microsoft.com/office/officeart/2005/8/layout/vList2#3"/>
    <dgm:cxn modelId="{172E4CFF-27C1-4DCE-B28E-3FE5A9B7ADC7}" type="presOf" srcId="{2B353476-8A6A-4E85-B111-D6CDD0C98C0E}" destId="{DF3922E3-1944-45D3-A49E-6A697FBD36F0}" srcOrd="0" destOrd="0" presId="urn:microsoft.com/office/officeart/2005/8/layout/vList2#3"/>
    <dgm:cxn modelId="{C9070873-D697-4935-BA23-C9C552445693}" srcId="{519C8D08-AC97-4978-AD13-D4F2A2AA9E6A}" destId="{DF189EDE-0B78-4082-A49E-E9DDDCC5B0FF}" srcOrd="2" destOrd="0" parTransId="{E70E0996-E094-4410-8332-2A82996FFEA4}" sibTransId="{E57045C1-EF62-4380-B9C4-5DB117AB547F}"/>
    <dgm:cxn modelId="{1C67C19E-7225-4206-AEAF-06D6C2A9D103}" type="presOf" srcId="{3E722AD4-A283-4DAB-89AD-F0F3BDF753F5}" destId="{5058F6D1-71F0-4EBD-8294-F5D409A4D6CC}" srcOrd="0" destOrd="0" presId="urn:microsoft.com/office/officeart/2005/8/layout/vList2#3"/>
    <dgm:cxn modelId="{4B84B696-3EBC-4319-9EF6-ECE24C8B7859}" srcId="{DF189EDE-0B78-4082-A49E-E9DDDCC5B0FF}" destId="{16486D13-CCB7-45D2-B8CC-7729D19CADE8}" srcOrd="0" destOrd="0" parTransId="{FBB45494-9048-4CC2-9D0B-A2FF22CFF6E0}" sibTransId="{DBF84E04-B292-4BC7-916D-1BD182C8DE22}"/>
    <dgm:cxn modelId="{C534E55B-CEC8-4536-8A73-80F5AB7458C1}" srcId="{2B353476-8A6A-4E85-B111-D6CDD0C98C0E}" destId="{3E722AD4-A283-4DAB-89AD-F0F3BDF753F5}" srcOrd="0" destOrd="0" parTransId="{442F4592-E448-44A0-9200-6C9BD0BD92B6}" sibTransId="{AD24CDAA-1D40-4A5B-B9B2-E1FA48941434}"/>
    <dgm:cxn modelId="{B5A0CC51-7E86-4A6C-B55C-7E6894E0699E}" type="presOf" srcId="{78FE7C52-19C5-4036-A98E-5CEB4E1B1B37}" destId="{08939A59-5421-4D2B-869E-82A8DC4AC22E}" srcOrd="0" destOrd="0" presId="urn:microsoft.com/office/officeart/2005/8/layout/vList2#3"/>
    <dgm:cxn modelId="{C23A5D33-CCAB-4636-B03F-68491EC1B780}" type="presOf" srcId="{DF189EDE-0B78-4082-A49E-E9DDDCC5B0FF}" destId="{3533818F-DFB5-44C9-9850-922B9ED64F5A}" srcOrd="0" destOrd="0" presId="urn:microsoft.com/office/officeart/2005/8/layout/vList2#3"/>
    <dgm:cxn modelId="{38D7D852-B340-481E-A1FF-AAD7A677B3A7}" type="presOf" srcId="{519C8D08-AC97-4978-AD13-D4F2A2AA9E6A}" destId="{C7BD67FB-B310-41E0-9E20-A35B78C911CD}" srcOrd="0" destOrd="0" presId="urn:microsoft.com/office/officeart/2005/8/layout/vList2#3"/>
    <dgm:cxn modelId="{7DA92C60-6A2F-475B-8176-CC13DD2AF14A}" srcId="{C442BFBF-1D6D-43C3-9C21-0C8081F82102}" destId="{78FE7C52-19C5-4036-A98E-5CEB4E1B1B37}" srcOrd="0" destOrd="0" parTransId="{FAEC2765-FC96-4CDA-B8B9-E1A45F42347E}" sibTransId="{01F0F683-0D71-4B01-8738-53D3E4C8EFC8}"/>
    <dgm:cxn modelId="{06F7964B-C20D-4FB1-9466-77F48F1DC799}" srcId="{519C8D08-AC97-4978-AD13-D4F2A2AA9E6A}" destId="{2B353476-8A6A-4E85-B111-D6CDD0C98C0E}" srcOrd="0" destOrd="0" parTransId="{EEB8D1B9-8906-42D0-9533-152D947E018C}" sibTransId="{630E20C2-E42B-49BD-9CB8-4D18E14D5E0F}"/>
    <dgm:cxn modelId="{29D17B4D-CE4C-4D50-BC73-EBE72B2E1D5C}" type="presOf" srcId="{16486D13-CCB7-45D2-B8CC-7729D19CADE8}" destId="{759166C7-9469-4E6F-A938-402DCA9CDE32}" srcOrd="0" destOrd="0" presId="urn:microsoft.com/office/officeart/2005/8/layout/vList2#3"/>
    <dgm:cxn modelId="{ABCC403F-182A-44A0-9C1C-1BFF466B0C19}" srcId="{519C8D08-AC97-4978-AD13-D4F2A2AA9E6A}" destId="{C442BFBF-1D6D-43C3-9C21-0C8081F82102}" srcOrd="1" destOrd="0" parTransId="{0DB94134-02A6-4716-8AD5-6932B659C409}" sibTransId="{F962C4F7-7B84-47E7-8216-8FB841FB0CA7}"/>
    <dgm:cxn modelId="{36AD5DC4-58EE-47EF-A666-25BE6B342931}" type="presParOf" srcId="{C7BD67FB-B310-41E0-9E20-A35B78C911CD}" destId="{DF3922E3-1944-45D3-A49E-6A697FBD36F0}" srcOrd="0" destOrd="0" presId="urn:microsoft.com/office/officeart/2005/8/layout/vList2#3"/>
    <dgm:cxn modelId="{C2292694-3D4D-480D-83CC-51249E56A96C}" type="presParOf" srcId="{C7BD67FB-B310-41E0-9E20-A35B78C911CD}" destId="{5058F6D1-71F0-4EBD-8294-F5D409A4D6CC}" srcOrd="1" destOrd="0" presId="urn:microsoft.com/office/officeart/2005/8/layout/vList2#3"/>
    <dgm:cxn modelId="{2CA6F477-473D-4D35-830B-9FCC60724306}" type="presParOf" srcId="{C7BD67FB-B310-41E0-9E20-A35B78C911CD}" destId="{7CD9042B-A33B-4178-BB3E-6C36500250DC}" srcOrd="2" destOrd="0" presId="urn:microsoft.com/office/officeart/2005/8/layout/vList2#3"/>
    <dgm:cxn modelId="{7E70FD1C-DF3F-4C32-BA01-C7C45338A7CA}" type="presParOf" srcId="{C7BD67FB-B310-41E0-9E20-A35B78C911CD}" destId="{08939A59-5421-4D2B-869E-82A8DC4AC22E}" srcOrd="3" destOrd="0" presId="urn:microsoft.com/office/officeart/2005/8/layout/vList2#3"/>
    <dgm:cxn modelId="{AF8D2CE4-E3D3-4031-B516-82F116825018}" type="presParOf" srcId="{C7BD67FB-B310-41E0-9E20-A35B78C911CD}" destId="{3533818F-DFB5-44C9-9850-922B9ED64F5A}" srcOrd="4" destOrd="0" presId="urn:microsoft.com/office/officeart/2005/8/layout/vList2#3"/>
    <dgm:cxn modelId="{D66F74D2-8935-4BF8-AFB5-7D1E86F24666}" type="presParOf" srcId="{C7BD67FB-B310-41E0-9E20-A35B78C911CD}" destId="{759166C7-9469-4E6F-A938-402DCA9CDE32}" srcOrd="5" destOrd="0" presId="urn:microsoft.com/office/officeart/2005/8/layout/vList2#3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19C8D08-AC97-4978-AD13-D4F2A2AA9E6A}" type="doc">
      <dgm:prSet loTypeId="urn:microsoft.com/office/officeart/2005/8/layout/vList2#4" loCatId="list" qsTypeId="urn:microsoft.com/office/officeart/2005/8/quickstyle/simple1#5" qsCatId="simple" csTypeId="urn:microsoft.com/office/officeart/2005/8/colors/colorful5#1" csCatId="colorful" phldr="1"/>
      <dgm:spPr/>
      <dgm:t>
        <a:bodyPr/>
        <a:lstStyle/>
        <a:p>
          <a:endParaRPr lang="es-EC"/>
        </a:p>
      </dgm:t>
    </dgm:pt>
    <dgm:pt modelId="{2B353476-8A6A-4E85-B111-D6CDD0C98C0E}">
      <dgm:prSet phldrT="[Texto]"/>
      <dgm:spPr/>
      <dgm:t>
        <a:bodyPr/>
        <a:lstStyle/>
        <a:p>
          <a:r>
            <a:rPr lang="es-ES" dirty="0"/>
            <a:t>CODIFICADO</a:t>
          </a:r>
          <a:endParaRPr lang="es-EC" dirty="0"/>
        </a:p>
      </dgm:t>
    </dgm:pt>
    <dgm:pt modelId="{EEB8D1B9-8906-42D0-9533-152D947E018C}" type="parTrans" cxnId="{011DBF2B-7D2E-43A6-9004-B4F89AA3BB77}">
      <dgm:prSet/>
      <dgm:spPr/>
      <dgm:t>
        <a:bodyPr/>
        <a:lstStyle/>
        <a:p>
          <a:endParaRPr lang="es-EC"/>
        </a:p>
      </dgm:t>
    </dgm:pt>
    <dgm:pt modelId="{630E20C2-E42B-49BD-9CB8-4D18E14D5E0F}" type="sibTrans" cxnId="{011DBF2B-7D2E-43A6-9004-B4F89AA3BB77}">
      <dgm:prSet/>
      <dgm:spPr/>
      <dgm:t>
        <a:bodyPr/>
        <a:lstStyle/>
        <a:p>
          <a:endParaRPr lang="es-EC"/>
        </a:p>
      </dgm:t>
    </dgm:pt>
    <dgm:pt modelId="{3E722AD4-A283-4DAB-89AD-F0F3BDF753F5}">
      <dgm:prSet phldrT="[Texto]" custT="1"/>
      <dgm:spPr/>
      <dgm:t>
        <a:bodyPr/>
        <a:lstStyle/>
        <a:p>
          <a:r>
            <a:rPr lang="es-ES" sz="1400" b="1" dirty="0"/>
            <a:t>$</a:t>
          </a:r>
          <a:r>
            <a:rPr lang="es-EC" sz="1400" b="1" dirty="0"/>
            <a:t>19,889.74</a:t>
          </a:r>
        </a:p>
      </dgm:t>
    </dgm:pt>
    <dgm:pt modelId="{442F4592-E448-44A0-9200-6C9BD0BD92B6}" type="parTrans" cxnId="{1B4D2B73-AA5B-461D-B6AF-BC1FD8615BD1}">
      <dgm:prSet/>
      <dgm:spPr/>
      <dgm:t>
        <a:bodyPr/>
        <a:lstStyle/>
        <a:p>
          <a:endParaRPr lang="es-EC"/>
        </a:p>
      </dgm:t>
    </dgm:pt>
    <dgm:pt modelId="{AD24CDAA-1D40-4A5B-B9B2-E1FA48941434}" type="sibTrans" cxnId="{1B4D2B73-AA5B-461D-B6AF-BC1FD8615BD1}">
      <dgm:prSet/>
      <dgm:spPr/>
      <dgm:t>
        <a:bodyPr/>
        <a:lstStyle/>
        <a:p>
          <a:endParaRPr lang="es-EC"/>
        </a:p>
      </dgm:t>
    </dgm:pt>
    <dgm:pt modelId="{C442BFBF-1D6D-43C3-9C21-0C8081F82102}">
      <dgm:prSet phldrT="[Texto]"/>
      <dgm:spPr/>
      <dgm:t>
        <a:bodyPr/>
        <a:lstStyle/>
        <a:p>
          <a:r>
            <a:rPr lang="es-ES" dirty="0"/>
            <a:t>RECAUDADO</a:t>
          </a:r>
          <a:endParaRPr lang="es-EC" dirty="0"/>
        </a:p>
      </dgm:t>
    </dgm:pt>
    <dgm:pt modelId="{0DB94134-02A6-4716-8AD5-6932B659C409}" type="parTrans" cxnId="{C8A94ED7-1544-4CDA-A125-25184F4197AD}">
      <dgm:prSet/>
      <dgm:spPr/>
      <dgm:t>
        <a:bodyPr/>
        <a:lstStyle/>
        <a:p>
          <a:endParaRPr lang="es-EC"/>
        </a:p>
      </dgm:t>
    </dgm:pt>
    <dgm:pt modelId="{F962C4F7-7B84-47E7-8216-8FB841FB0CA7}" type="sibTrans" cxnId="{C8A94ED7-1544-4CDA-A125-25184F4197AD}">
      <dgm:prSet/>
      <dgm:spPr/>
      <dgm:t>
        <a:bodyPr/>
        <a:lstStyle/>
        <a:p>
          <a:endParaRPr lang="es-EC"/>
        </a:p>
      </dgm:t>
    </dgm:pt>
    <dgm:pt modelId="{78FE7C52-19C5-4036-A98E-5CEB4E1B1B37}">
      <dgm:prSet phldrT="[Texto]"/>
      <dgm:spPr/>
      <dgm:t>
        <a:bodyPr/>
        <a:lstStyle/>
        <a:p>
          <a:r>
            <a:rPr lang="es-ES" b="1" dirty="0"/>
            <a:t>$</a:t>
          </a:r>
          <a:endParaRPr lang="es-EC" b="1" dirty="0"/>
        </a:p>
      </dgm:t>
    </dgm:pt>
    <dgm:pt modelId="{FAEC2765-FC96-4CDA-B8B9-E1A45F42347E}" type="parTrans" cxnId="{B60AD255-EA16-4E22-99E6-92BADB8D345D}">
      <dgm:prSet/>
      <dgm:spPr/>
      <dgm:t>
        <a:bodyPr/>
        <a:lstStyle/>
        <a:p>
          <a:endParaRPr lang="es-EC"/>
        </a:p>
      </dgm:t>
    </dgm:pt>
    <dgm:pt modelId="{01F0F683-0D71-4B01-8738-53D3E4C8EFC8}" type="sibTrans" cxnId="{B60AD255-EA16-4E22-99E6-92BADB8D345D}">
      <dgm:prSet/>
      <dgm:spPr/>
      <dgm:t>
        <a:bodyPr/>
        <a:lstStyle/>
        <a:p>
          <a:endParaRPr lang="es-EC"/>
        </a:p>
      </dgm:t>
    </dgm:pt>
    <dgm:pt modelId="{16486D13-CCB7-45D2-B8CC-7729D19CADE8}">
      <dgm:prSet phldrT="[Texto]"/>
      <dgm:spPr/>
      <dgm:t>
        <a:bodyPr/>
        <a:lstStyle/>
        <a:p>
          <a:r>
            <a:rPr lang="es-ES" dirty="0"/>
            <a:t>$</a:t>
          </a:r>
          <a:endParaRPr lang="es-EC" dirty="0"/>
        </a:p>
      </dgm:t>
    </dgm:pt>
    <dgm:pt modelId="{FBB45494-9048-4CC2-9D0B-A2FF22CFF6E0}" type="parTrans" cxnId="{4D012309-DBB5-48D5-97BE-52B80CD85369}">
      <dgm:prSet/>
      <dgm:spPr/>
      <dgm:t>
        <a:bodyPr/>
        <a:lstStyle/>
        <a:p>
          <a:endParaRPr lang="es-EC"/>
        </a:p>
      </dgm:t>
    </dgm:pt>
    <dgm:pt modelId="{DBF84E04-B292-4BC7-916D-1BD182C8DE22}" type="sibTrans" cxnId="{4D012309-DBB5-48D5-97BE-52B80CD85369}">
      <dgm:prSet/>
      <dgm:spPr/>
      <dgm:t>
        <a:bodyPr/>
        <a:lstStyle/>
        <a:p>
          <a:endParaRPr lang="es-EC"/>
        </a:p>
      </dgm:t>
    </dgm:pt>
    <dgm:pt modelId="{DF189EDE-0B78-4082-A49E-E9DDDCC5B0FF}">
      <dgm:prSet phldrT="[Texto]"/>
      <dgm:spPr/>
      <dgm:t>
        <a:bodyPr/>
        <a:lstStyle/>
        <a:p>
          <a:r>
            <a:rPr lang="es-ES" dirty="0"/>
            <a:t>SALDO POR RECAUDAR</a:t>
          </a:r>
          <a:endParaRPr lang="es-EC" dirty="0"/>
        </a:p>
      </dgm:t>
    </dgm:pt>
    <dgm:pt modelId="{E70E0996-E094-4410-8332-2A82996FFEA4}" type="parTrans" cxnId="{4C581191-7F12-47C8-BD8B-DCC27593AF47}">
      <dgm:prSet/>
      <dgm:spPr/>
      <dgm:t>
        <a:bodyPr/>
        <a:lstStyle/>
        <a:p>
          <a:endParaRPr lang="es-EC"/>
        </a:p>
      </dgm:t>
    </dgm:pt>
    <dgm:pt modelId="{E57045C1-EF62-4380-B9C4-5DB117AB547F}" type="sibTrans" cxnId="{4C581191-7F12-47C8-BD8B-DCC27593AF47}">
      <dgm:prSet/>
      <dgm:spPr/>
      <dgm:t>
        <a:bodyPr/>
        <a:lstStyle/>
        <a:p>
          <a:endParaRPr lang="es-EC"/>
        </a:p>
      </dgm:t>
    </dgm:pt>
    <dgm:pt modelId="{C7BD67FB-B310-41E0-9E20-A35B78C911CD}" type="pres">
      <dgm:prSet presAssocID="{519C8D08-AC97-4978-AD13-D4F2A2AA9E6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F3922E3-1944-45D3-A49E-6A697FBD36F0}" type="pres">
      <dgm:prSet presAssocID="{2B353476-8A6A-4E85-B111-D6CDD0C98C0E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58F6D1-71F0-4EBD-8294-F5D409A4D6CC}" type="pres">
      <dgm:prSet presAssocID="{2B353476-8A6A-4E85-B111-D6CDD0C98C0E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D9042B-A33B-4178-BB3E-6C36500250DC}" type="pres">
      <dgm:prSet presAssocID="{C442BFBF-1D6D-43C3-9C21-0C8081F82102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939A59-5421-4D2B-869E-82A8DC4AC22E}" type="pres">
      <dgm:prSet presAssocID="{C442BFBF-1D6D-43C3-9C21-0C8081F82102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33818F-DFB5-44C9-9850-922B9ED64F5A}" type="pres">
      <dgm:prSet presAssocID="{DF189EDE-0B78-4082-A49E-E9DDDCC5B0FF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9166C7-9469-4E6F-A938-402DCA9CDE32}" type="pres">
      <dgm:prSet presAssocID="{DF189EDE-0B78-4082-A49E-E9DDDCC5B0FF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B061AF2-86D9-4A7C-8FF3-74120CCE9750}" type="presOf" srcId="{519C8D08-AC97-4978-AD13-D4F2A2AA9E6A}" destId="{C7BD67FB-B310-41E0-9E20-A35B78C911CD}" srcOrd="0" destOrd="0" presId="urn:microsoft.com/office/officeart/2005/8/layout/vList2#4"/>
    <dgm:cxn modelId="{011DBF2B-7D2E-43A6-9004-B4F89AA3BB77}" srcId="{519C8D08-AC97-4978-AD13-D4F2A2AA9E6A}" destId="{2B353476-8A6A-4E85-B111-D6CDD0C98C0E}" srcOrd="0" destOrd="0" parTransId="{EEB8D1B9-8906-42D0-9533-152D947E018C}" sibTransId="{630E20C2-E42B-49BD-9CB8-4D18E14D5E0F}"/>
    <dgm:cxn modelId="{4D012309-DBB5-48D5-97BE-52B80CD85369}" srcId="{DF189EDE-0B78-4082-A49E-E9DDDCC5B0FF}" destId="{16486D13-CCB7-45D2-B8CC-7729D19CADE8}" srcOrd="0" destOrd="0" parTransId="{FBB45494-9048-4CC2-9D0B-A2FF22CFF6E0}" sibTransId="{DBF84E04-B292-4BC7-916D-1BD182C8DE22}"/>
    <dgm:cxn modelId="{4C581191-7F12-47C8-BD8B-DCC27593AF47}" srcId="{519C8D08-AC97-4978-AD13-D4F2A2AA9E6A}" destId="{DF189EDE-0B78-4082-A49E-E9DDDCC5B0FF}" srcOrd="2" destOrd="0" parTransId="{E70E0996-E094-4410-8332-2A82996FFEA4}" sibTransId="{E57045C1-EF62-4380-B9C4-5DB117AB547F}"/>
    <dgm:cxn modelId="{1F1FB02F-2659-4E7E-84C0-32885EDDF219}" type="presOf" srcId="{16486D13-CCB7-45D2-B8CC-7729D19CADE8}" destId="{759166C7-9469-4E6F-A938-402DCA9CDE32}" srcOrd="0" destOrd="0" presId="urn:microsoft.com/office/officeart/2005/8/layout/vList2#4"/>
    <dgm:cxn modelId="{1B4D2B73-AA5B-461D-B6AF-BC1FD8615BD1}" srcId="{2B353476-8A6A-4E85-B111-D6CDD0C98C0E}" destId="{3E722AD4-A283-4DAB-89AD-F0F3BDF753F5}" srcOrd="0" destOrd="0" parTransId="{442F4592-E448-44A0-9200-6C9BD0BD92B6}" sibTransId="{AD24CDAA-1D40-4A5B-B9B2-E1FA48941434}"/>
    <dgm:cxn modelId="{C8A94ED7-1544-4CDA-A125-25184F4197AD}" srcId="{519C8D08-AC97-4978-AD13-D4F2A2AA9E6A}" destId="{C442BFBF-1D6D-43C3-9C21-0C8081F82102}" srcOrd="1" destOrd="0" parTransId="{0DB94134-02A6-4716-8AD5-6932B659C409}" sibTransId="{F962C4F7-7B84-47E7-8216-8FB841FB0CA7}"/>
    <dgm:cxn modelId="{42FC4D77-BC69-4E50-BBDB-A30B69D9E9BA}" type="presOf" srcId="{3E722AD4-A283-4DAB-89AD-F0F3BDF753F5}" destId="{5058F6D1-71F0-4EBD-8294-F5D409A4D6CC}" srcOrd="0" destOrd="0" presId="urn:microsoft.com/office/officeart/2005/8/layout/vList2#4"/>
    <dgm:cxn modelId="{579745BB-1E46-4308-9646-F14CA900E966}" type="presOf" srcId="{DF189EDE-0B78-4082-A49E-E9DDDCC5B0FF}" destId="{3533818F-DFB5-44C9-9850-922B9ED64F5A}" srcOrd="0" destOrd="0" presId="urn:microsoft.com/office/officeart/2005/8/layout/vList2#4"/>
    <dgm:cxn modelId="{44C2330D-F956-4AB4-9EAC-7D38373879C2}" type="presOf" srcId="{78FE7C52-19C5-4036-A98E-5CEB4E1B1B37}" destId="{08939A59-5421-4D2B-869E-82A8DC4AC22E}" srcOrd="0" destOrd="0" presId="urn:microsoft.com/office/officeart/2005/8/layout/vList2#4"/>
    <dgm:cxn modelId="{A4312DB5-6E71-4125-844B-93F44E416A66}" type="presOf" srcId="{2B353476-8A6A-4E85-B111-D6CDD0C98C0E}" destId="{DF3922E3-1944-45D3-A49E-6A697FBD36F0}" srcOrd="0" destOrd="0" presId="urn:microsoft.com/office/officeart/2005/8/layout/vList2#4"/>
    <dgm:cxn modelId="{B60AD255-EA16-4E22-99E6-92BADB8D345D}" srcId="{C442BFBF-1D6D-43C3-9C21-0C8081F82102}" destId="{78FE7C52-19C5-4036-A98E-5CEB4E1B1B37}" srcOrd="0" destOrd="0" parTransId="{FAEC2765-FC96-4CDA-B8B9-E1A45F42347E}" sibTransId="{01F0F683-0D71-4B01-8738-53D3E4C8EFC8}"/>
    <dgm:cxn modelId="{89D1345E-903E-4F7D-841E-3DB18FF81634}" type="presOf" srcId="{C442BFBF-1D6D-43C3-9C21-0C8081F82102}" destId="{7CD9042B-A33B-4178-BB3E-6C36500250DC}" srcOrd="0" destOrd="0" presId="urn:microsoft.com/office/officeart/2005/8/layout/vList2#4"/>
    <dgm:cxn modelId="{F1BF00AF-0CB5-4CBA-82C3-ED5E63C4469F}" type="presParOf" srcId="{C7BD67FB-B310-41E0-9E20-A35B78C911CD}" destId="{DF3922E3-1944-45D3-A49E-6A697FBD36F0}" srcOrd="0" destOrd="0" presId="urn:microsoft.com/office/officeart/2005/8/layout/vList2#4"/>
    <dgm:cxn modelId="{BD19B0AD-8826-461B-854C-91D73458C6CE}" type="presParOf" srcId="{C7BD67FB-B310-41E0-9E20-A35B78C911CD}" destId="{5058F6D1-71F0-4EBD-8294-F5D409A4D6CC}" srcOrd="1" destOrd="0" presId="urn:microsoft.com/office/officeart/2005/8/layout/vList2#4"/>
    <dgm:cxn modelId="{0A329823-EE63-483F-B44A-298593BAF295}" type="presParOf" srcId="{C7BD67FB-B310-41E0-9E20-A35B78C911CD}" destId="{7CD9042B-A33B-4178-BB3E-6C36500250DC}" srcOrd="2" destOrd="0" presId="urn:microsoft.com/office/officeart/2005/8/layout/vList2#4"/>
    <dgm:cxn modelId="{FA98E67D-1D1B-4E97-BF77-DA31F8120676}" type="presParOf" srcId="{C7BD67FB-B310-41E0-9E20-A35B78C911CD}" destId="{08939A59-5421-4D2B-869E-82A8DC4AC22E}" srcOrd="3" destOrd="0" presId="urn:microsoft.com/office/officeart/2005/8/layout/vList2#4"/>
    <dgm:cxn modelId="{48B4CE68-3A00-42E1-9C37-995A1A473856}" type="presParOf" srcId="{C7BD67FB-B310-41E0-9E20-A35B78C911CD}" destId="{3533818F-DFB5-44C9-9850-922B9ED64F5A}" srcOrd="4" destOrd="0" presId="urn:microsoft.com/office/officeart/2005/8/layout/vList2#4"/>
    <dgm:cxn modelId="{836A4966-D995-4BF8-8D14-D63036963F17}" type="presParOf" srcId="{C7BD67FB-B310-41E0-9E20-A35B78C911CD}" destId="{759166C7-9469-4E6F-A938-402DCA9CDE32}" srcOrd="5" destOrd="0" presId="urn:microsoft.com/office/officeart/2005/8/layout/vList2#4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19C8D08-AC97-4978-AD13-D4F2A2AA9E6A}" type="doc">
      <dgm:prSet loTypeId="urn:microsoft.com/office/officeart/2005/8/layout/vList2#5" loCatId="list" qsTypeId="urn:microsoft.com/office/officeart/2005/8/quickstyle/simple1#6" qsCatId="simple" csTypeId="urn:microsoft.com/office/officeart/2005/8/colors/accent2_3#1" csCatId="accent2" phldr="1"/>
      <dgm:spPr/>
      <dgm:t>
        <a:bodyPr/>
        <a:lstStyle/>
        <a:p>
          <a:endParaRPr lang="es-EC"/>
        </a:p>
      </dgm:t>
    </dgm:pt>
    <dgm:pt modelId="{2B353476-8A6A-4E85-B111-D6CDD0C98C0E}">
      <dgm:prSet phldrT="[Texto]"/>
      <dgm:spPr/>
      <dgm:t>
        <a:bodyPr/>
        <a:lstStyle/>
        <a:p>
          <a:r>
            <a:rPr lang="es-ES" dirty="0"/>
            <a:t>CODIFICADO</a:t>
          </a:r>
          <a:endParaRPr lang="es-EC" dirty="0"/>
        </a:p>
      </dgm:t>
    </dgm:pt>
    <dgm:pt modelId="{EEB8D1B9-8906-42D0-9533-152D947E018C}" type="parTrans" cxnId="{011DBF2B-7D2E-43A6-9004-B4F89AA3BB77}">
      <dgm:prSet/>
      <dgm:spPr/>
      <dgm:t>
        <a:bodyPr/>
        <a:lstStyle/>
        <a:p>
          <a:endParaRPr lang="es-EC"/>
        </a:p>
      </dgm:t>
    </dgm:pt>
    <dgm:pt modelId="{630E20C2-E42B-49BD-9CB8-4D18E14D5E0F}" type="sibTrans" cxnId="{011DBF2B-7D2E-43A6-9004-B4F89AA3BB77}">
      <dgm:prSet/>
      <dgm:spPr/>
      <dgm:t>
        <a:bodyPr/>
        <a:lstStyle/>
        <a:p>
          <a:endParaRPr lang="es-EC"/>
        </a:p>
      </dgm:t>
    </dgm:pt>
    <dgm:pt modelId="{3E722AD4-A283-4DAB-89AD-F0F3BDF753F5}">
      <dgm:prSet phldrT="[Texto]" custT="1"/>
      <dgm:spPr/>
      <dgm:t>
        <a:bodyPr/>
        <a:lstStyle/>
        <a:p>
          <a:r>
            <a:rPr lang="es-ES" sz="1400" b="1" dirty="0"/>
            <a:t>$</a:t>
          </a:r>
          <a:r>
            <a:rPr lang="es-EC" sz="1400" b="1" dirty="0"/>
            <a:t>37,092.16</a:t>
          </a:r>
        </a:p>
      </dgm:t>
    </dgm:pt>
    <dgm:pt modelId="{442F4592-E448-44A0-9200-6C9BD0BD92B6}" type="parTrans" cxnId="{1B4D2B73-AA5B-461D-B6AF-BC1FD8615BD1}">
      <dgm:prSet/>
      <dgm:spPr/>
      <dgm:t>
        <a:bodyPr/>
        <a:lstStyle/>
        <a:p>
          <a:endParaRPr lang="es-EC"/>
        </a:p>
      </dgm:t>
    </dgm:pt>
    <dgm:pt modelId="{AD24CDAA-1D40-4A5B-B9B2-E1FA48941434}" type="sibTrans" cxnId="{1B4D2B73-AA5B-461D-B6AF-BC1FD8615BD1}">
      <dgm:prSet/>
      <dgm:spPr/>
      <dgm:t>
        <a:bodyPr/>
        <a:lstStyle/>
        <a:p>
          <a:endParaRPr lang="es-EC"/>
        </a:p>
      </dgm:t>
    </dgm:pt>
    <dgm:pt modelId="{C442BFBF-1D6D-43C3-9C21-0C8081F82102}">
      <dgm:prSet phldrT="[Texto]"/>
      <dgm:spPr/>
      <dgm:t>
        <a:bodyPr/>
        <a:lstStyle/>
        <a:p>
          <a:r>
            <a:rPr lang="es-ES" dirty="0"/>
            <a:t>RECAUDADO</a:t>
          </a:r>
          <a:endParaRPr lang="es-EC" dirty="0"/>
        </a:p>
      </dgm:t>
    </dgm:pt>
    <dgm:pt modelId="{0DB94134-02A6-4716-8AD5-6932B659C409}" type="parTrans" cxnId="{C8A94ED7-1544-4CDA-A125-25184F4197AD}">
      <dgm:prSet/>
      <dgm:spPr/>
      <dgm:t>
        <a:bodyPr/>
        <a:lstStyle/>
        <a:p>
          <a:endParaRPr lang="es-EC"/>
        </a:p>
      </dgm:t>
    </dgm:pt>
    <dgm:pt modelId="{F962C4F7-7B84-47E7-8216-8FB841FB0CA7}" type="sibTrans" cxnId="{C8A94ED7-1544-4CDA-A125-25184F4197AD}">
      <dgm:prSet/>
      <dgm:spPr/>
      <dgm:t>
        <a:bodyPr/>
        <a:lstStyle/>
        <a:p>
          <a:endParaRPr lang="es-EC"/>
        </a:p>
      </dgm:t>
    </dgm:pt>
    <dgm:pt modelId="{78FE7C52-19C5-4036-A98E-5CEB4E1B1B37}">
      <dgm:prSet phldrT="[Texto]" custT="1"/>
      <dgm:spPr/>
      <dgm:t>
        <a:bodyPr/>
        <a:lstStyle/>
        <a:p>
          <a:r>
            <a:rPr lang="es-ES" sz="1400" b="1" dirty="0"/>
            <a:t>$</a:t>
          </a:r>
          <a:r>
            <a:rPr lang="es-EC" sz="1400" b="1" dirty="0"/>
            <a:t>27,981.83</a:t>
          </a:r>
        </a:p>
      </dgm:t>
    </dgm:pt>
    <dgm:pt modelId="{FAEC2765-FC96-4CDA-B8B9-E1A45F42347E}" type="parTrans" cxnId="{B60AD255-EA16-4E22-99E6-92BADB8D345D}">
      <dgm:prSet/>
      <dgm:spPr/>
      <dgm:t>
        <a:bodyPr/>
        <a:lstStyle/>
        <a:p>
          <a:endParaRPr lang="es-EC"/>
        </a:p>
      </dgm:t>
    </dgm:pt>
    <dgm:pt modelId="{01F0F683-0D71-4B01-8738-53D3E4C8EFC8}" type="sibTrans" cxnId="{B60AD255-EA16-4E22-99E6-92BADB8D345D}">
      <dgm:prSet/>
      <dgm:spPr/>
      <dgm:t>
        <a:bodyPr/>
        <a:lstStyle/>
        <a:p>
          <a:endParaRPr lang="es-EC"/>
        </a:p>
      </dgm:t>
    </dgm:pt>
    <dgm:pt modelId="{16486D13-CCB7-45D2-B8CC-7729D19CADE8}">
      <dgm:prSet phldrT="[Texto]" custT="1"/>
      <dgm:spPr/>
      <dgm:t>
        <a:bodyPr/>
        <a:lstStyle/>
        <a:p>
          <a:r>
            <a:rPr lang="es-ES" sz="1400" b="1" dirty="0"/>
            <a:t>$</a:t>
          </a:r>
          <a:r>
            <a:rPr lang="es-EC" sz="1400" b="1" dirty="0"/>
            <a:t>9,110.33</a:t>
          </a:r>
        </a:p>
      </dgm:t>
    </dgm:pt>
    <dgm:pt modelId="{FBB45494-9048-4CC2-9D0B-A2FF22CFF6E0}" type="parTrans" cxnId="{4D012309-DBB5-48D5-97BE-52B80CD85369}">
      <dgm:prSet/>
      <dgm:spPr/>
      <dgm:t>
        <a:bodyPr/>
        <a:lstStyle/>
        <a:p>
          <a:endParaRPr lang="es-EC"/>
        </a:p>
      </dgm:t>
    </dgm:pt>
    <dgm:pt modelId="{DBF84E04-B292-4BC7-916D-1BD182C8DE22}" type="sibTrans" cxnId="{4D012309-DBB5-48D5-97BE-52B80CD85369}">
      <dgm:prSet/>
      <dgm:spPr/>
      <dgm:t>
        <a:bodyPr/>
        <a:lstStyle/>
        <a:p>
          <a:endParaRPr lang="es-EC"/>
        </a:p>
      </dgm:t>
    </dgm:pt>
    <dgm:pt modelId="{DF189EDE-0B78-4082-A49E-E9DDDCC5B0FF}">
      <dgm:prSet phldrT="[Texto]"/>
      <dgm:spPr/>
      <dgm:t>
        <a:bodyPr/>
        <a:lstStyle/>
        <a:p>
          <a:r>
            <a:rPr lang="es-ES" dirty="0"/>
            <a:t>SALDO POR RECAUDAR</a:t>
          </a:r>
          <a:endParaRPr lang="es-EC" dirty="0"/>
        </a:p>
      </dgm:t>
    </dgm:pt>
    <dgm:pt modelId="{E70E0996-E094-4410-8332-2A82996FFEA4}" type="parTrans" cxnId="{4C581191-7F12-47C8-BD8B-DCC27593AF47}">
      <dgm:prSet/>
      <dgm:spPr/>
      <dgm:t>
        <a:bodyPr/>
        <a:lstStyle/>
        <a:p>
          <a:endParaRPr lang="es-EC"/>
        </a:p>
      </dgm:t>
    </dgm:pt>
    <dgm:pt modelId="{E57045C1-EF62-4380-B9C4-5DB117AB547F}" type="sibTrans" cxnId="{4C581191-7F12-47C8-BD8B-DCC27593AF47}">
      <dgm:prSet/>
      <dgm:spPr/>
      <dgm:t>
        <a:bodyPr/>
        <a:lstStyle/>
        <a:p>
          <a:endParaRPr lang="es-EC"/>
        </a:p>
      </dgm:t>
    </dgm:pt>
    <dgm:pt modelId="{C7BD67FB-B310-41E0-9E20-A35B78C911CD}" type="pres">
      <dgm:prSet presAssocID="{519C8D08-AC97-4978-AD13-D4F2A2AA9E6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F3922E3-1944-45D3-A49E-6A697FBD36F0}" type="pres">
      <dgm:prSet presAssocID="{2B353476-8A6A-4E85-B111-D6CDD0C98C0E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58F6D1-71F0-4EBD-8294-F5D409A4D6CC}" type="pres">
      <dgm:prSet presAssocID="{2B353476-8A6A-4E85-B111-D6CDD0C98C0E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D9042B-A33B-4178-BB3E-6C36500250DC}" type="pres">
      <dgm:prSet presAssocID="{C442BFBF-1D6D-43C3-9C21-0C8081F82102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939A59-5421-4D2B-869E-82A8DC4AC22E}" type="pres">
      <dgm:prSet presAssocID="{C442BFBF-1D6D-43C3-9C21-0C8081F82102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33818F-DFB5-44C9-9850-922B9ED64F5A}" type="pres">
      <dgm:prSet presAssocID="{DF189EDE-0B78-4082-A49E-E9DDDCC5B0FF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9166C7-9469-4E6F-A938-402DCA9CDE32}" type="pres">
      <dgm:prSet presAssocID="{DF189EDE-0B78-4082-A49E-E9DDDCC5B0FF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BC26404-907B-4DCC-A741-BD07F46DC934}" type="presOf" srcId="{DF189EDE-0B78-4082-A49E-E9DDDCC5B0FF}" destId="{3533818F-DFB5-44C9-9850-922B9ED64F5A}" srcOrd="0" destOrd="0" presId="urn:microsoft.com/office/officeart/2005/8/layout/vList2#5"/>
    <dgm:cxn modelId="{011DBF2B-7D2E-43A6-9004-B4F89AA3BB77}" srcId="{519C8D08-AC97-4978-AD13-D4F2A2AA9E6A}" destId="{2B353476-8A6A-4E85-B111-D6CDD0C98C0E}" srcOrd="0" destOrd="0" parTransId="{EEB8D1B9-8906-42D0-9533-152D947E018C}" sibTransId="{630E20C2-E42B-49BD-9CB8-4D18E14D5E0F}"/>
    <dgm:cxn modelId="{4D012309-DBB5-48D5-97BE-52B80CD85369}" srcId="{DF189EDE-0B78-4082-A49E-E9DDDCC5B0FF}" destId="{16486D13-CCB7-45D2-B8CC-7729D19CADE8}" srcOrd="0" destOrd="0" parTransId="{FBB45494-9048-4CC2-9D0B-A2FF22CFF6E0}" sibTransId="{DBF84E04-B292-4BC7-916D-1BD182C8DE22}"/>
    <dgm:cxn modelId="{40912DCA-E2F5-45C0-83D6-AFCEACE2A42A}" type="presOf" srcId="{3E722AD4-A283-4DAB-89AD-F0F3BDF753F5}" destId="{5058F6D1-71F0-4EBD-8294-F5D409A4D6CC}" srcOrd="0" destOrd="0" presId="urn:microsoft.com/office/officeart/2005/8/layout/vList2#5"/>
    <dgm:cxn modelId="{4C581191-7F12-47C8-BD8B-DCC27593AF47}" srcId="{519C8D08-AC97-4978-AD13-D4F2A2AA9E6A}" destId="{DF189EDE-0B78-4082-A49E-E9DDDCC5B0FF}" srcOrd="2" destOrd="0" parTransId="{E70E0996-E094-4410-8332-2A82996FFEA4}" sibTransId="{E57045C1-EF62-4380-B9C4-5DB117AB547F}"/>
    <dgm:cxn modelId="{1B4D2B73-AA5B-461D-B6AF-BC1FD8615BD1}" srcId="{2B353476-8A6A-4E85-B111-D6CDD0C98C0E}" destId="{3E722AD4-A283-4DAB-89AD-F0F3BDF753F5}" srcOrd="0" destOrd="0" parTransId="{442F4592-E448-44A0-9200-6C9BD0BD92B6}" sibTransId="{AD24CDAA-1D40-4A5B-B9B2-E1FA48941434}"/>
    <dgm:cxn modelId="{58A01CA7-4BF0-4A31-8EEB-9B290B3D8E9E}" type="presOf" srcId="{16486D13-CCB7-45D2-B8CC-7729D19CADE8}" destId="{759166C7-9469-4E6F-A938-402DCA9CDE32}" srcOrd="0" destOrd="0" presId="urn:microsoft.com/office/officeart/2005/8/layout/vList2#5"/>
    <dgm:cxn modelId="{C8A94ED7-1544-4CDA-A125-25184F4197AD}" srcId="{519C8D08-AC97-4978-AD13-D4F2A2AA9E6A}" destId="{C442BFBF-1D6D-43C3-9C21-0C8081F82102}" srcOrd="1" destOrd="0" parTransId="{0DB94134-02A6-4716-8AD5-6932B659C409}" sibTransId="{F962C4F7-7B84-47E7-8216-8FB841FB0CA7}"/>
    <dgm:cxn modelId="{2B0242FB-EFB4-461E-91D5-976B20BB7F56}" type="presOf" srcId="{C442BFBF-1D6D-43C3-9C21-0C8081F82102}" destId="{7CD9042B-A33B-4178-BB3E-6C36500250DC}" srcOrd="0" destOrd="0" presId="urn:microsoft.com/office/officeart/2005/8/layout/vList2#5"/>
    <dgm:cxn modelId="{1A36DEBD-69B3-400E-A692-5CF010704A0D}" type="presOf" srcId="{2B353476-8A6A-4E85-B111-D6CDD0C98C0E}" destId="{DF3922E3-1944-45D3-A49E-6A697FBD36F0}" srcOrd="0" destOrd="0" presId="urn:microsoft.com/office/officeart/2005/8/layout/vList2#5"/>
    <dgm:cxn modelId="{B60AD255-EA16-4E22-99E6-92BADB8D345D}" srcId="{C442BFBF-1D6D-43C3-9C21-0C8081F82102}" destId="{78FE7C52-19C5-4036-A98E-5CEB4E1B1B37}" srcOrd="0" destOrd="0" parTransId="{FAEC2765-FC96-4CDA-B8B9-E1A45F42347E}" sibTransId="{01F0F683-0D71-4B01-8738-53D3E4C8EFC8}"/>
    <dgm:cxn modelId="{2F323F5F-ABD8-491D-A662-A5A7CF90B33E}" type="presOf" srcId="{519C8D08-AC97-4978-AD13-D4F2A2AA9E6A}" destId="{C7BD67FB-B310-41E0-9E20-A35B78C911CD}" srcOrd="0" destOrd="0" presId="urn:microsoft.com/office/officeart/2005/8/layout/vList2#5"/>
    <dgm:cxn modelId="{70654DE6-3C35-44BB-812A-527202AD6719}" type="presOf" srcId="{78FE7C52-19C5-4036-A98E-5CEB4E1B1B37}" destId="{08939A59-5421-4D2B-869E-82A8DC4AC22E}" srcOrd="0" destOrd="0" presId="urn:microsoft.com/office/officeart/2005/8/layout/vList2#5"/>
    <dgm:cxn modelId="{664B9E88-C935-4572-8805-1B029E394ACD}" type="presParOf" srcId="{C7BD67FB-B310-41E0-9E20-A35B78C911CD}" destId="{DF3922E3-1944-45D3-A49E-6A697FBD36F0}" srcOrd="0" destOrd="0" presId="urn:microsoft.com/office/officeart/2005/8/layout/vList2#5"/>
    <dgm:cxn modelId="{A2390485-36D2-4310-BB02-6B25DF34C8DE}" type="presParOf" srcId="{C7BD67FB-B310-41E0-9E20-A35B78C911CD}" destId="{5058F6D1-71F0-4EBD-8294-F5D409A4D6CC}" srcOrd="1" destOrd="0" presId="urn:microsoft.com/office/officeart/2005/8/layout/vList2#5"/>
    <dgm:cxn modelId="{8947365C-D41F-4489-AB95-1EA01B3E3703}" type="presParOf" srcId="{C7BD67FB-B310-41E0-9E20-A35B78C911CD}" destId="{7CD9042B-A33B-4178-BB3E-6C36500250DC}" srcOrd="2" destOrd="0" presId="urn:microsoft.com/office/officeart/2005/8/layout/vList2#5"/>
    <dgm:cxn modelId="{8F972D26-EF8D-441B-AB61-AE42B9C4A9E9}" type="presParOf" srcId="{C7BD67FB-B310-41E0-9E20-A35B78C911CD}" destId="{08939A59-5421-4D2B-869E-82A8DC4AC22E}" srcOrd="3" destOrd="0" presId="urn:microsoft.com/office/officeart/2005/8/layout/vList2#5"/>
    <dgm:cxn modelId="{0302BB28-852E-474B-A792-2DB930D530C8}" type="presParOf" srcId="{C7BD67FB-B310-41E0-9E20-A35B78C911CD}" destId="{3533818F-DFB5-44C9-9850-922B9ED64F5A}" srcOrd="4" destOrd="0" presId="urn:microsoft.com/office/officeart/2005/8/layout/vList2#5"/>
    <dgm:cxn modelId="{0C315319-0FBC-4ED4-A225-9D76C7A2E785}" type="presParOf" srcId="{C7BD67FB-B310-41E0-9E20-A35B78C911CD}" destId="{759166C7-9469-4E6F-A938-402DCA9CDE32}" srcOrd="5" destOrd="0" presId="urn:microsoft.com/office/officeart/2005/8/layout/vList2#5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D512E8-EB0B-4678-9823-2101614CB603}">
      <dsp:nvSpPr>
        <dsp:cNvPr id="0" name=""/>
        <dsp:cNvSpPr/>
      </dsp:nvSpPr>
      <dsp:spPr>
        <a:xfrm>
          <a:off x="5652" y="0"/>
          <a:ext cx="484813" cy="484813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36AAEB-62A8-4768-AE02-3B4BE978E6C2}">
      <dsp:nvSpPr>
        <dsp:cNvPr id="0" name=""/>
        <dsp:cNvSpPr/>
      </dsp:nvSpPr>
      <dsp:spPr>
        <a:xfrm>
          <a:off x="54133" y="48481"/>
          <a:ext cx="387850" cy="387850"/>
        </a:xfrm>
        <a:prstGeom prst="chord">
          <a:avLst>
            <a:gd name="adj1" fmla="val 2332194"/>
            <a:gd name="adj2" fmla="val 8587806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BF9D06-F96A-44B9-8A34-0D48372FAB02}">
      <dsp:nvSpPr>
        <dsp:cNvPr id="0" name=""/>
        <dsp:cNvSpPr/>
      </dsp:nvSpPr>
      <dsp:spPr>
        <a:xfrm>
          <a:off x="591468" y="0"/>
          <a:ext cx="1434240" cy="4848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/>
            <a:t>2% APORTES DE LOS GAD</a:t>
          </a:r>
          <a:endParaRPr lang="es-EC" sz="1800" b="1" kern="1200" dirty="0"/>
        </a:p>
      </dsp:txBody>
      <dsp:txXfrm>
        <a:off x="591468" y="0"/>
        <a:ext cx="1434240" cy="484813"/>
      </dsp:txXfrm>
    </dsp:sp>
    <dsp:sp modelId="{093025EC-8953-4BB6-BCF6-7CC0EA0AC1C6}">
      <dsp:nvSpPr>
        <dsp:cNvPr id="0" name=""/>
        <dsp:cNvSpPr/>
      </dsp:nvSpPr>
      <dsp:spPr>
        <a:xfrm>
          <a:off x="2126711" y="0"/>
          <a:ext cx="484813" cy="484813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C38317-6819-4CDB-9206-A152CF774249}">
      <dsp:nvSpPr>
        <dsp:cNvPr id="0" name=""/>
        <dsp:cNvSpPr/>
      </dsp:nvSpPr>
      <dsp:spPr>
        <a:xfrm>
          <a:off x="2175193" y="48481"/>
          <a:ext cx="387850" cy="387850"/>
        </a:xfrm>
        <a:prstGeom prst="chord">
          <a:avLst>
            <a:gd name="adj1" fmla="val 692220"/>
            <a:gd name="adj2" fmla="val 1010778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400CF0-424D-4849-82A5-E6A6FB2432C9}">
      <dsp:nvSpPr>
        <dsp:cNvPr id="0" name=""/>
        <dsp:cNvSpPr/>
      </dsp:nvSpPr>
      <dsp:spPr>
        <a:xfrm>
          <a:off x="2712528" y="0"/>
          <a:ext cx="1434240" cy="4848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b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/>
            <a:t> INGRESOS POR 40% DE POLIZA DESCONTADA Y RECAUDACION DE MULTAS A EMPLEADOS </a:t>
          </a:r>
          <a:endParaRPr lang="es-EC" sz="1200" b="1" kern="1200" dirty="0"/>
        </a:p>
      </dsp:txBody>
      <dsp:txXfrm>
        <a:off x="2712528" y="0"/>
        <a:ext cx="1434240" cy="484813"/>
      </dsp:txXfrm>
    </dsp:sp>
    <dsp:sp modelId="{6DE1C33E-5097-49F8-BE3C-1E6CCD6A9057}">
      <dsp:nvSpPr>
        <dsp:cNvPr id="0" name=""/>
        <dsp:cNvSpPr/>
      </dsp:nvSpPr>
      <dsp:spPr>
        <a:xfrm>
          <a:off x="4247771" y="0"/>
          <a:ext cx="484813" cy="484813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556C19-383C-42A9-8E93-19647B9070B2}">
      <dsp:nvSpPr>
        <dsp:cNvPr id="0" name=""/>
        <dsp:cNvSpPr/>
      </dsp:nvSpPr>
      <dsp:spPr>
        <a:xfrm>
          <a:off x="4296252" y="48481"/>
          <a:ext cx="387850" cy="387850"/>
        </a:xfrm>
        <a:prstGeom prst="chord">
          <a:avLst>
            <a:gd name="adj1" fmla="val 20907780"/>
            <a:gd name="adj2" fmla="val 1149222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FAD076-5C8B-4123-8C36-AD3FBC2D9C3C}">
      <dsp:nvSpPr>
        <dsp:cNvPr id="0" name=""/>
        <dsp:cNvSpPr/>
      </dsp:nvSpPr>
      <dsp:spPr>
        <a:xfrm>
          <a:off x="4833588" y="0"/>
          <a:ext cx="1434240" cy="4848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b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/>
            <a:t>APORTE DEL CONAGOPARE NACIONAL</a:t>
          </a:r>
          <a:endParaRPr lang="es-EC" sz="1200" b="1" kern="1200" dirty="0"/>
        </a:p>
      </dsp:txBody>
      <dsp:txXfrm>
        <a:off x="4833588" y="0"/>
        <a:ext cx="1434240" cy="484813"/>
      </dsp:txXfrm>
    </dsp:sp>
    <dsp:sp modelId="{A697D56F-6F43-4EBA-B894-E1927408EB36}">
      <dsp:nvSpPr>
        <dsp:cNvPr id="0" name=""/>
        <dsp:cNvSpPr/>
      </dsp:nvSpPr>
      <dsp:spPr>
        <a:xfrm>
          <a:off x="6368831" y="0"/>
          <a:ext cx="484813" cy="484813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433E8E-7AB8-4D74-9347-6ADA35F8FC9D}">
      <dsp:nvSpPr>
        <dsp:cNvPr id="0" name=""/>
        <dsp:cNvSpPr/>
      </dsp:nvSpPr>
      <dsp:spPr>
        <a:xfrm>
          <a:off x="6417312" y="48481"/>
          <a:ext cx="387850" cy="387850"/>
        </a:xfrm>
        <a:prstGeom prst="chord">
          <a:avLst>
            <a:gd name="adj1" fmla="val 19267806"/>
            <a:gd name="adj2" fmla="val 13012194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D594DB-B9BC-4B3E-91C8-795A9D224EE9}">
      <dsp:nvSpPr>
        <dsp:cNvPr id="0" name=""/>
        <dsp:cNvSpPr/>
      </dsp:nvSpPr>
      <dsp:spPr>
        <a:xfrm>
          <a:off x="6954647" y="0"/>
          <a:ext cx="1434240" cy="4848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b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/>
            <a:t>SALDO EN BANCO 31/12/2024</a:t>
          </a:r>
          <a:endParaRPr lang="es-EC" sz="1200" b="1" kern="1200" dirty="0"/>
        </a:p>
      </dsp:txBody>
      <dsp:txXfrm>
        <a:off x="6954647" y="0"/>
        <a:ext cx="1434240" cy="484813"/>
      </dsp:txXfrm>
    </dsp:sp>
    <dsp:sp modelId="{11148D4C-1B1B-478C-B216-BABEA9DECEF9}">
      <dsp:nvSpPr>
        <dsp:cNvPr id="0" name=""/>
        <dsp:cNvSpPr/>
      </dsp:nvSpPr>
      <dsp:spPr>
        <a:xfrm>
          <a:off x="8489890" y="0"/>
          <a:ext cx="484813" cy="484813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23492B-FF9B-45C7-88D2-C23562D372FE}">
      <dsp:nvSpPr>
        <dsp:cNvPr id="0" name=""/>
        <dsp:cNvSpPr/>
      </dsp:nvSpPr>
      <dsp:spPr>
        <a:xfrm>
          <a:off x="8538372" y="48481"/>
          <a:ext cx="387850" cy="387850"/>
        </a:xfrm>
        <a:prstGeom prst="chord">
          <a:avLst>
            <a:gd name="adj1" fmla="val 162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391295-911F-43ED-B447-B6EA55F82A39}">
      <dsp:nvSpPr>
        <dsp:cNvPr id="0" name=""/>
        <dsp:cNvSpPr/>
      </dsp:nvSpPr>
      <dsp:spPr>
        <a:xfrm>
          <a:off x="9075707" y="0"/>
          <a:ext cx="1434240" cy="4848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b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/>
            <a:t>CUENTAS POR COBRAR AL 31/12/2024</a:t>
          </a:r>
          <a:endParaRPr lang="es-EC" sz="1200" b="1" kern="1200" dirty="0"/>
        </a:p>
      </dsp:txBody>
      <dsp:txXfrm>
        <a:off x="9075707" y="0"/>
        <a:ext cx="1434240" cy="4848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3922E3-1944-45D3-A49E-6A697FBD36F0}">
      <dsp:nvSpPr>
        <dsp:cNvPr id="0" name=""/>
        <dsp:cNvSpPr/>
      </dsp:nvSpPr>
      <dsp:spPr>
        <a:xfrm>
          <a:off x="0" y="3822"/>
          <a:ext cx="1779507" cy="63560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/>
            <a:t>CODIFICADO</a:t>
          </a:r>
          <a:endParaRPr lang="es-EC" sz="1600" kern="1200" dirty="0"/>
        </a:p>
      </dsp:txBody>
      <dsp:txXfrm>
        <a:off x="31028" y="34850"/>
        <a:ext cx="1717451" cy="573546"/>
      </dsp:txXfrm>
    </dsp:sp>
    <dsp:sp modelId="{5058F6D1-71F0-4EBD-8294-F5D409A4D6CC}">
      <dsp:nvSpPr>
        <dsp:cNvPr id="0" name=""/>
        <dsp:cNvSpPr/>
      </dsp:nvSpPr>
      <dsp:spPr>
        <a:xfrm>
          <a:off x="0" y="639425"/>
          <a:ext cx="1779507" cy="264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499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400" b="1" kern="1200" dirty="0"/>
            <a:t>$</a:t>
          </a:r>
          <a:r>
            <a:rPr lang="en-US" altLang="es-ES" sz="1400" b="1" kern="1200" dirty="0"/>
            <a:t>286,361.80</a:t>
          </a:r>
        </a:p>
      </dsp:txBody>
      <dsp:txXfrm>
        <a:off x="0" y="639425"/>
        <a:ext cx="1779507" cy="264960"/>
      </dsp:txXfrm>
    </dsp:sp>
    <dsp:sp modelId="{7CD9042B-A33B-4178-BB3E-6C36500250DC}">
      <dsp:nvSpPr>
        <dsp:cNvPr id="0" name=""/>
        <dsp:cNvSpPr/>
      </dsp:nvSpPr>
      <dsp:spPr>
        <a:xfrm>
          <a:off x="0" y="904385"/>
          <a:ext cx="1779507" cy="635602"/>
        </a:xfrm>
        <a:prstGeom prst="roundRect">
          <a:avLst/>
        </a:prstGeom>
        <a:solidFill>
          <a:schemeClr val="accent3">
            <a:hueOff val="1351992"/>
            <a:satOff val="-4498"/>
            <a:lumOff val="-225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/>
            <a:t>RECAUDADO</a:t>
          </a:r>
          <a:endParaRPr lang="es-EC" sz="1600" kern="1200" dirty="0"/>
        </a:p>
      </dsp:txBody>
      <dsp:txXfrm>
        <a:off x="31028" y="935413"/>
        <a:ext cx="1717451" cy="573546"/>
      </dsp:txXfrm>
    </dsp:sp>
    <dsp:sp modelId="{08939A59-5421-4D2B-869E-82A8DC4AC22E}">
      <dsp:nvSpPr>
        <dsp:cNvPr id="0" name=""/>
        <dsp:cNvSpPr/>
      </dsp:nvSpPr>
      <dsp:spPr>
        <a:xfrm>
          <a:off x="0" y="1539987"/>
          <a:ext cx="1779507" cy="264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499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400" b="1" kern="1200" dirty="0"/>
            <a:t>$</a:t>
          </a:r>
          <a:r>
            <a:rPr lang="en-US" altLang="es-ES" sz="1400" b="1" kern="1200" dirty="0"/>
            <a:t>261,041.62</a:t>
          </a:r>
        </a:p>
      </dsp:txBody>
      <dsp:txXfrm>
        <a:off x="0" y="1539987"/>
        <a:ext cx="1779507" cy="264960"/>
      </dsp:txXfrm>
    </dsp:sp>
    <dsp:sp modelId="{3533818F-DFB5-44C9-9850-922B9ED64F5A}">
      <dsp:nvSpPr>
        <dsp:cNvPr id="0" name=""/>
        <dsp:cNvSpPr/>
      </dsp:nvSpPr>
      <dsp:spPr>
        <a:xfrm>
          <a:off x="0" y="1804947"/>
          <a:ext cx="1779507" cy="635602"/>
        </a:xfrm>
        <a:prstGeom prst="roundRect">
          <a:avLst/>
        </a:prstGeom>
        <a:solidFill>
          <a:schemeClr val="accent3">
            <a:hueOff val="2703983"/>
            <a:satOff val="-8997"/>
            <a:lumOff val="-4509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/>
            <a:t>SALDO POR RECAUDAR</a:t>
          </a:r>
          <a:endParaRPr lang="es-EC" sz="1600" kern="1200" dirty="0"/>
        </a:p>
      </dsp:txBody>
      <dsp:txXfrm>
        <a:off x="31028" y="1835975"/>
        <a:ext cx="1717451" cy="573546"/>
      </dsp:txXfrm>
    </dsp:sp>
    <dsp:sp modelId="{759166C7-9469-4E6F-A938-402DCA9CDE32}">
      <dsp:nvSpPr>
        <dsp:cNvPr id="0" name=""/>
        <dsp:cNvSpPr/>
      </dsp:nvSpPr>
      <dsp:spPr>
        <a:xfrm>
          <a:off x="0" y="2440550"/>
          <a:ext cx="1779507" cy="264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499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400" b="1" kern="1200" dirty="0"/>
            <a:t>$</a:t>
          </a:r>
          <a:r>
            <a:rPr lang="en-US" altLang="es-ES" sz="1400" b="1" kern="1200" dirty="0"/>
            <a:t>25,320.18</a:t>
          </a:r>
        </a:p>
      </dsp:txBody>
      <dsp:txXfrm>
        <a:off x="0" y="2440550"/>
        <a:ext cx="1779507" cy="2649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3922E3-1944-45D3-A49E-6A697FBD36F0}">
      <dsp:nvSpPr>
        <dsp:cNvPr id="0" name=""/>
        <dsp:cNvSpPr/>
      </dsp:nvSpPr>
      <dsp:spPr>
        <a:xfrm>
          <a:off x="0" y="3822"/>
          <a:ext cx="1527519" cy="63560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/>
            <a:t>CODIFICADO</a:t>
          </a:r>
          <a:endParaRPr lang="es-EC" sz="1600" kern="1200" dirty="0"/>
        </a:p>
      </dsp:txBody>
      <dsp:txXfrm>
        <a:off x="31028" y="34850"/>
        <a:ext cx="1465463" cy="573546"/>
      </dsp:txXfrm>
    </dsp:sp>
    <dsp:sp modelId="{5058F6D1-71F0-4EBD-8294-F5D409A4D6CC}">
      <dsp:nvSpPr>
        <dsp:cNvPr id="0" name=""/>
        <dsp:cNvSpPr/>
      </dsp:nvSpPr>
      <dsp:spPr>
        <a:xfrm>
          <a:off x="0" y="639425"/>
          <a:ext cx="1527519" cy="264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499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400" b="1" kern="1200" dirty="0"/>
            <a:t>$</a:t>
          </a:r>
          <a:r>
            <a:rPr lang="en-US" altLang="es-ES" sz="1400" b="1" kern="1200" dirty="0"/>
            <a:t>998.40</a:t>
          </a:r>
        </a:p>
      </dsp:txBody>
      <dsp:txXfrm>
        <a:off x="0" y="639425"/>
        <a:ext cx="1527519" cy="264960"/>
      </dsp:txXfrm>
    </dsp:sp>
    <dsp:sp modelId="{7CD9042B-A33B-4178-BB3E-6C36500250DC}">
      <dsp:nvSpPr>
        <dsp:cNvPr id="0" name=""/>
        <dsp:cNvSpPr/>
      </dsp:nvSpPr>
      <dsp:spPr>
        <a:xfrm>
          <a:off x="0" y="904385"/>
          <a:ext cx="1527519" cy="635602"/>
        </a:xfrm>
        <a:prstGeom prst="roundRect">
          <a:avLst/>
        </a:prstGeom>
        <a:solidFill>
          <a:schemeClr val="accent2">
            <a:hueOff val="226582"/>
            <a:satOff val="-23996"/>
            <a:lumOff val="-588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/>
            <a:t>RECAUDADO</a:t>
          </a:r>
          <a:endParaRPr lang="es-EC" sz="1600" kern="1200" dirty="0"/>
        </a:p>
      </dsp:txBody>
      <dsp:txXfrm>
        <a:off x="31028" y="935413"/>
        <a:ext cx="1465463" cy="573546"/>
      </dsp:txXfrm>
    </dsp:sp>
    <dsp:sp modelId="{08939A59-5421-4D2B-869E-82A8DC4AC22E}">
      <dsp:nvSpPr>
        <dsp:cNvPr id="0" name=""/>
        <dsp:cNvSpPr/>
      </dsp:nvSpPr>
      <dsp:spPr>
        <a:xfrm>
          <a:off x="0" y="1539987"/>
          <a:ext cx="1527519" cy="264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499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400" b="1" kern="1200" dirty="0"/>
            <a:t>$</a:t>
          </a:r>
          <a:r>
            <a:rPr lang="en-US" altLang="es-ES" sz="1400" b="1" kern="1200" dirty="0"/>
            <a:t>998.40</a:t>
          </a:r>
        </a:p>
      </dsp:txBody>
      <dsp:txXfrm>
        <a:off x="0" y="1539987"/>
        <a:ext cx="1527519" cy="264960"/>
      </dsp:txXfrm>
    </dsp:sp>
    <dsp:sp modelId="{3533818F-DFB5-44C9-9850-922B9ED64F5A}">
      <dsp:nvSpPr>
        <dsp:cNvPr id="0" name=""/>
        <dsp:cNvSpPr/>
      </dsp:nvSpPr>
      <dsp:spPr>
        <a:xfrm>
          <a:off x="0" y="1804947"/>
          <a:ext cx="1527519" cy="635602"/>
        </a:xfrm>
        <a:prstGeom prst="roundRect">
          <a:avLst/>
        </a:prstGeom>
        <a:solidFill>
          <a:schemeClr val="accent2">
            <a:hueOff val="453165"/>
            <a:satOff val="-47993"/>
            <a:lumOff val="-117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/>
            <a:t>SALDO POR RECAUDAR</a:t>
          </a:r>
          <a:endParaRPr lang="es-EC" sz="1600" kern="1200" dirty="0"/>
        </a:p>
      </dsp:txBody>
      <dsp:txXfrm>
        <a:off x="31028" y="1835975"/>
        <a:ext cx="1465463" cy="573546"/>
      </dsp:txXfrm>
    </dsp:sp>
    <dsp:sp modelId="{759166C7-9469-4E6F-A938-402DCA9CDE32}">
      <dsp:nvSpPr>
        <dsp:cNvPr id="0" name=""/>
        <dsp:cNvSpPr/>
      </dsp:nvSpPr>
      <dsp:spPr>
        <a:xfrm>
          <a:off x="0" y="2440550"/>
          <a:ext cx="1527519" cy="264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499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400" b="1" kern="1200" dirty="0"/>
            <a:t>$0,00</a:t>
          </a:r>
          <a:endParaRPr lang="es-EC" sz="1400" b="1" kern="1200" dirty="0"/>
        </a:p>
      </dsp:txBody>
      <dsp:txXfrm>
        <a:off x="0" y="2440550"/>
        <a:ext cx="1527519" cy="2649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3922E3-1944-45D3-A49E-6A697FBD36F0}">
      <dsp:nvSpPr>
        <dsp:cNvPr id="0" name=""/>
        <dsp:cNvSpPr/>
      </dsp:nvSpPr>
      <dsp:spPr>
        <a:xfrm>
          <a:off x="0" y="3822"/>
          <a:ext cx="1527519" cy="63560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/>
            <a:t>CODIFICADO</a:t>
          </a:r>
          <a:endParaRPr lang="es-EC" sz="1600" kern="1200" dirty="0"/>
        </a:p>
      </dsp:txBody>
      <dsp:txXfrm>
        <a:off x="31028" y="34850"/>
        <a:ext cx="1465463" cy="573546"/>
      </dsp:txXfrm>
    </dsp:sp>
    <dsp:sp modelId="{5058F6D1-71F0-4EBD-8294-F5D409A4D6CC}">
      <dsp:nvSpPr>
        <dsp:cNvPr id="0" name=""/>
        <dsp:cNvSpPr/>
      </dsp:nvSpPr>
      <dsp:spPr>
        <a:xfrm>
          <a:off x="0" y="639425"/>
          <a:ext cx="1527519" cy="264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499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400" b="1" kern="1200" dirty="0"/>
            <a:t>$16,500,00</a:t>
          </a:r>
          <a:endParaRPr lang="es-EC" sz="1400" b="1" kern="1200" dirty="0"/>
        </a:p>
      </dsp:txBody>
      <dsp:txXfrm>
        <a:off x="0" y="639425"/>
        <a:ext cx="1527519" cy="264960"/>
      </dsp:txXfrm>
    </dsp:sp>
    <dsp:sp modelId="{7CD9042B-A33B-4178-BB3E-6C36500250DC}">
      <dsp:nvSpPr>
        <dsp:cNvPr id="0" name=""/>
        <dsp:cNvSpPr/>
      </dsp:nvSpPr>
      <dsp:spPr>
        <a:xfrm>
          <a:off x="0" y="904385"/>
          <a:ext cx="1527519" cy="635602"/>
        </a:xfrm>
        <a:prstGeom prst="roundRect">
          <a:avLst/>
        </a:prstGeom>
        <a:solidFill>
          <a:schemeClr val="accent4">
            <a:hueOff val="-246306"/>
            <a:satOff val="7355"/>
            <a:lumOff val="2843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/>
            <a:t>RECAUDADO</a:t>
          </a:r>
          <a:endParaRPr lang="es-EC" sz="1600" kern="1200" dirty="0"/>
        </a:p>
      </dsp:txBody>
      <dsp:txXfrm>
        <a:off x="31028" y="935413"/>
        <a:ext cx="1465463" cy="573546"/>
      </dsp:txXfrm>
    </dsp:sp>
    <dsp:sp modelId="{08939A59-5421-4D2B-869E-82A8DC4AC22E}">
      <dsp:nvSpPr>
        <dsp:cNvPr id="0" name=""/>
        <dsp:cNvSpPr/>
      </dsp:nvSpPr>
      <dsp:spPr>
        <a:xfrm>
          <a:off x="0" y="1539987"/>
          <a:ext cx="1527519" cy="264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499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400" b="1" kern="1200" dirty="0"/>
            <a:t>$6.500,00</a:t>
          </a:r>
          <a:endParaRPr lang="es-EC" sz="1400" b="1" kern="1200" dirty="0"/>
        </a:p>
      </dsp:txBody>
      <dsp:txXfrm>
        <a:off x="0" y="1539987"/>
        <a:ext cx="1527519" cy="264960"/>
      </dsp:txXfrm>
    </dsp:sp>
    <dsp:sp modelId="{3533818F-DFB5-44C9-9850-922B9ED64F5A}">
      <dsp:nvSpPr>
        <dsp:cNvPr id="0" name=""/>
        <dsp:cNvSpPr/>
      </dsp:nvSpPr>
      <dsp:spPr>
        <a:xfrm>
          <a:off x="0" y="1804947"/>
          <a:ext cx="1527519" cy="635602"/>
        </a:xfrm>
        <a:prstGeom prst="roundRect">
          <a:avLst/>
        </a:prstGeom>
        <a:solidFill>
          <a:schemeClr val="accent4">
            <a:hueOff val="-492612"/>
            <a:satOff val="14709"/>
            <a:lumOff val="568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/>
            <a:t>SALDO POR RECAUDAR</a:t>
          </a:r>
          <a:endParaRPr lang="es-EC" sz="1600" kern="1200" dirty="0"/>
        </a:p>
      </dsp:txBody>
      <dsp:txXfrm>
        <a:off x="31028" y="1835975"/>
        <a:ext cx="1465463" cy="573546"/>
      </dsp:txXfrm>
    </dsp:sp>
    <dsp:sp modelId="{759166C7-9469-4E6F-A938-402DCA9CDE32}">
      <dsp:nvSpPr>
        <dsp:cNvPr id="0" name=""/>
        <dsp:cNvSpPr/>
      </dsp:nvSpPr>
      <dsp:spPr>
        <a:xfrm>
          <a:off x="0" y="2440550"/>
          <a:ext cx="1527519" cy="264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499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400" b="1" kern="1200" dirty="0"/>
            <a:t>$10.000,00</a:t>
          </a:r>
          <a:endParaRPr lang="es-EC" sz="1400" b="1" kern="1200" dirty="0"/>
        </a:p>
      </dsp:txBody>
      <dsp:txXfrm>
        <a:off x="0" y="2440550"/>
        <a:ext cx="1527519" cy="26496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3922E3-1944-45D3-A49E-6A697FBD36F0}">
      <dsp:nvSpPr>
        <dsp:cNvPr id="0" name=""/>
        <dsp:cNvSpPr/>
      </dsp:nvSpPr>
      <dsp:spPr>
        <a:xfrm>
          <a:off x="0" y="3822"/>
          <a:ext cx="1649490" cy="63560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/>
            <a:t>CODIFICADO</a:t>
          </a:r>
          <a:endParaRPr lang="es-EC" sz="1600" kern="1200" dirty="0"/>
        </a:p>
      </dsp:txBody>
      <dsp:txXfrm>
        <a:off x="31028" y="34850"/>
        <a:ext cx="1587434" cy="573546"/>
      </dsp:txXfrm>
    </dsp:sp>
    <dsp:sp modelId="{5058F6D1-71F0-4EBD-8294-F5D409A4D6CC}">
      <dsp:nvSpPr>
        <dsp:cNvPr id="0" name=""/>
        <dsp:cNvSpPr/>
      </dsp:nvSpPr>
      <dsp:spPr>
        <a:xfrm>
          <a:off x="0" y="639425"/>
          <a:ext cx="1649490" cy="264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371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400" b="1" kern="1200" dirty="0"/>
            <a:t>$</a:t>
          </a:r>
          <a:r>
            <a:rPr lang="es-EC" sz="1400" b="1" kern="1200" dirty="0"/>
            <a:t>19,889.74</a:t>
          </a:r>
        </a:p>
      </dsp:txBody>
      <dsp:txXfrm>
        <a:off x="0" y="639425"/>
        <a:ext cx="1649490" cy="264960"/>
      </dsp:txXfrm>
    </dsp:sp>
    <dsp:sp modelId="{7CD9042B-A33B-4178-BB3E-6C36500250DC}">
      <dsp:nvSpPr>
        <dsp:cNvPr id="0" name=""/>
        <dsp:cNvSpPr/>
      </dsp:nvSpPr>
      <dsp:spPr>
        <a:xfrm>
          <a:off x="0" y="904385"/>
          <a:ext cx="1649490" cy="635602"/>
        </a:xfrm>
        <a:prstGeom prst="roundRect">
          <a:avLst/>
        </a:prstGeom>
        <a:solidFill>
          <a:schemeClr val="accent5">
            <a:hueOff val="2404066"/>
            <a:satOff val="-4882"/>
            <a:lumOff val="3137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/>
            <a:t>RECAUDADO</a:t>
          </a:r>
          <a:endParaRPr lang="es-EC" sz="1600" kern="1200" dirty="0"/>
        </a:p>
      </dsp:txBody>
      <dsp:txXfrm>
        <a:off x="31028" y="935413"/>
        <a:ext cx="1587434" cy="573546"/>
      </dsp:txXfrm>
    </dsp:sp>
    <dsp:sp modelId="{08939A59-5421-4D2B-869E-82A8DC4AC22E}">
      <dsp:nvSpPr>
        <dsp:cNvPr id="0" name=""/>
        <dsp:cNvSpPr/>
      </dsp:nvSpPr>
      <dsp:spPr>
        <a:xfrm>
          <a:off x="0" y="1539987"/>
          <a:ext cx="1649490" cy="264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371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200" b="1" kern="1200" dirty="0"/>
            <a:t>$</a:t>
          </a:r>
          <a:endParaRPr lang="es-EC" sz="1200" b="1" kern="1200" dirty="0"/>
        </a:p>
      </dsp:txBody>
      <dsp:txXfrm>
        <a:off x="0" y="1539987"/>
        <a:ext cx="1649490" cy="264960"/>
      </dsp:txXfrm>
    </dsp:sp>
    <dsp:sp modelId="{3533818F-DFB5-44C9-9850-922B9ED64F5A}">
      <dsp:nvSpPr>
        <dsp:cNvPr id="0" name=""/>
        <dsp:cNvSpPr/>
      </dsp:nvSpPr>
      <dsp:spPr>
        <a:xfrm>
          <a:off x="0" y="1804947"/>
          <a:ext cx="1649490" cy="635602"/>
        </a:xfrm>
        <a:prstGeom prst="roundRect">
          <a:avLst/>
        </a:prstGeom>
        <a:solidFill>
          <a:schemeClr val="accent5">
            <a:hueOff val="4808133"/>
            <a:satOff val="-9764"/>
            <a:lumOff val="627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/>
            <a:t>SALDO POR RECAUDAR</a:t>
          </a:r>
          <a:endParaRPr lang="es-EC" sz="1600" kern="1200" dirty="0"/>
        </a:p>
      </dsp:txBody>
      <dsp:txXfrm>
        <a:off x="31028" y="1835975"/>
        <a:ext cx="1587434" cy="573546"/>
      </dsp:txXfrm>
    </dsp:sp>
    <dsp:sp modelId="{759166C7-9469-4E6F-A938-402DCA9CDE32}">
      <dsp:nvSpPr>
        <dsp:cNvPr id="0" name=""/>
        <dsp:cNvSpPr/>
      </dsp:nvSpPr>
      <dsp:spPr>
        <a:xfrm>
          <a:off x="0" y="2440550"/>
          <a:ext cx="1649490" cy="264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371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200" kern="1200" dirty="0"/>
            <a:t>$</a:t>
          </a:r>
          <a:endParaRPr lang="es-EC" sz="1200" kern="1200" dirty="0"/>
        </a:p>
      </dsp:txBody>
      <dsp:txXfrm>
        <a:off x="0" y="2440550"/>
        <a:ext cx="1649490" cy="26496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3922E3-1944-45D3-A49E-6A697FBD36F0}">
      <dsp:nvSpPr>
        <dsp:cNvPr id="0" name=""/>
        <dsp:cNvSpPr/>
      </dsp:nvSpPr>
      <dsp:spPr>
        <a:xfrm>
          <a:off x="0" y="3822"/>
          <a:ext cx="1649490" cy="635602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/>
            <a:t>CODIFICADO</a:t>
          </a:r>
          <a:endParaRPr lang="es-EC" sz="1600" kern="1200" dirty="0"/>
        </a:p>
      </dsp:txBody>
      <dsp:txXfrm>
        <a:off x="31028" y="34850"/>
        <a:ext cx="1587434" cy="573546"/>
      </dsp:txXfrm>
    </dsp:sp>
    <dsp:sp modelId="{5058F6D1-71F0-4EBD-8294-F5D409A4D6CC}">
      <dsp:nvSpPr>
        <dsp:cNvPr id="0" name=""/>
        <dsp:cNvSpPr/>
      </dsp:nvSpPr>
      <dsp:spPr>
        <a:xfrm>
          <a:off x="0" y="639425"/>
          <a:ext cx="1649490" cy="264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371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400" b="1" kern="1200" dirty="0"/>
            <a:t>$</a:t>
          </a:r>
          <a:r>
            <a:rPr lang="es-EC" sz="1400" b="1" kern="1200" dirty="0"/>
            <a:t>37,092.16</a:t>
          </a:r>
        </a:p>
      </dsp:txBody>
      <dsp:txXfrm>
        <a:off x="0" y="639425"/>
        <a:ext cx="1649490" cy="264960"/>
      </dsp:txXfrm>
    </dsp:sp>
    <dsp:sp modelId="{7CD9042B-A33B-4178-BB3E-6C36500250DC}">
      <dsp:nvSpPr>
        <dsp:cNvPr id="0" name=""/>
        <dsp:cNvSpPr/>
      </dsp:nvSpPr>
      <dsp:spPr>
        <a:xfrm>
          <a:off x="0" y="904385"/>
          <a:ext cx="1649490" cy="635602"/>
        </a:xfrm>
        <a:prstGeom prst="roundRect">
          <a:avLst/>
        </a:prstGeom>
        <a:solidFill>
          <a:schemeClr val="accent2">
            <a:shade val="80000"/>
            <a:hueOff val="-318036"/>
            <a:satOff val="-8358"/>
            <a:lumOff val="1580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/>
            <a:t>RECAUDADO</a:t>
          </a:r>
          <a:endParaRPr lang="es-EC" sz="1600" kern="1200" dirty="0"/>
        </a:p>
      </dsp:txBody>
      <dsp:txXfrm>
        <a:off x="31028" y="935413"/>
        <a:ext cx="1587434" cy="573546"/>
      </dsp:txXfrm>
    </dsp:sp>
    <dsp:sp modelId="{08939A59-5421-4D2B-869E-82A8DC4AC22E}">
      <dsp:nvSpPr>
        <dsp:cNvPr id="0" name=""/>
        <dsp:cNvSpPr/>
      </dsp:nvSpPr>
      <dsp:spPr>
        <a:xfrm>
          <a:off x="0" y="1539987"/>
          <a:ext cx="1649490" cy="264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371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400" b="1" kern="1200" dirty="0"/>
            <a:t>$</a:t>
          </a:r>
          <a:r>
            <a:rPr lang="es-EC" sz="1400" b="1" kern="1200" dirty="0"/>
            <a:t>27,981.83</a:t>
          </a:r>
        </a:p>
      </dsp:txBody>
      <dsp:txXfrm>
        <a:off x="0" y="1539987"/>
        <a:ext cx="1649490" cy="264960"/>
      </dsp:txXfrm>
    </dsp:sp>
    <dsp:sp modelId="{3533818F-DFB5-44C9-9850-922B9ED64F5A}">
      <dsp:nvSpPr>
        <dsp:cNvPr id="0" name=""/>
        <dsp:cNvSpPr/>
      </dsp:nvSpPr>
      <dsp:spPr>
        <a:xfrm>
          <a:off x="0" y="1804947"/>
          <a:ext cx="1649490" cy="635602"/>
        </a:xfrm>
        <a:prstGeom prst="roundRect">
          <a:avLst/>
        </a:prstGeom>
        <a:solidFill>
          <a:schemeClr val="accent2">
            <a:shade val="80000"/>
            <a:hueOff val="-636072"/>
            <a:satOff val="-16715"/>
            <a:lumOff val="3161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/>
            <a:t>SALDO POR RECAUDAR</a:t>
          </a:r>
          <a:endParaRPr lang="es-EC" sz="1600" kern="1200" dirty="0"/>
        </a:p>
      </dsp:txBody>
      <dsp:txXfrm>
        <a:off x="31028" y="1835975"/>
        <a:ext cx="1587434" cy="573546"/>
      </dsp:txXfrm>
    </dsp:sp>
    <dsp:sp modelId="{759166C7-9469-4E6F-A938-402DCA9CDE32}">
      <dsp:nvSpPr>
        <dsp:cNvPr id="0" name=""/>
        <dsp:cNvSpPr/>
      </dsp:nvSpPr>
      <dsp:spPr>
        <a:xfrm>
          <a:off x="0" y="2440550"/>
          <a:ext cx="1649490" cy="264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371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400" b="1" kern="1200" dirty="0"/>
            <a:t>$</a:t>
          </a:r>
          <a:r>
            <a:rPr lang="es-EC" sz="1400" b="1" kern="1200" dirty="0"/>
            <a:t>9,110.33</a:t>
          </a:r>
        </a:p>
      </dsp:txBody>
      <dsp:txXfrm>
        <a:off x="0" y="2440550"/>
        <a:ext cx="1649490" cy="2649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IncreasingCircleProcess#1">
  <dgm:title val=""/>
  <dgm:desc val=""/>
  <dgm:catLst>
    <dgm:cat type="list" pri="8300"/>
    <dgm:cat type="process" pri="43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  <dgm:param type="vertAlign" val="t"/>
          <dgm:param type="horzAlign" val="ctr"/>
        </dgm:alg>
      </dgm:if>
      <dgm:else name="Name3">
        <dgm:alg type="lin">
          <dgm:param type="linDir" val="fromR"/>
          <dgm:param type="vertAlign" val="t"/>
          <dgm:param type="horzAlign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Child" val="65"/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h" refFor="ch" refForName="composite" op="equ" fact="0.04"/>
    </dgm:constrLst>
    <dgm:forEach name="nodesForEach" axis="ch" ptType="node" cnt="7">
      <dgm:layoutNode name="composite">
        <dgm:alg type="composite">
          <dgm:param type="ar" val="0.8"/>
        </dgm:alg>
        <dgm:choose name="Name4">
          <dgm:if name="Name5" func="var" arg="dir" op="equ" val="norm">
            <dgm:constrLst>
              <dgm:constr type="l" for="ch" forName="Child" refType="w" fact="0.29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l" for="ch" forName="Parent" refType="w" fact="0.29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l" for="ch" forName="BackAccent" refType="w" fact="0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l" for="ch" forName="Accent" refType="w" fact="0.024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if>
          <dgm:else name="Name6">
            <dgm:constrLst>
              <dgm:constr type="r" for="ch" forName="Child" refType="w" fact="0.71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r" for="ch" forName="Parent" refType="w" fact="0.71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r" for="ch" forName="BackAccent" refType="w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r" for="ch" forName="Accent" refType="w" fact="0.976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else>
        </dgm:choose>
        <dgm:layoutNode name="BackAccent" styleLbl="bgShp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Accent" styleLbl="alignNode1">
          <dgm:alg type="sp"/>
          <dgm:choose name="Name7">
            <dgm:if name="Name8" axis="precedSib" ptType="node" func="cnt" op="equ" val="0">
              <dgm:choose name="Name9">
                <dgm:if name="Name1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11" axis="followSib" ptType="node" func="cnt" op="equ" val="1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12" axis="followSib" ptType="node" func="cnt" op="equ" val="2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if name="Name13" axis="followSib" ptType="node" func="cnt" op="equ" val="3">
                  <dgm:shape xmlns:r="http://schemas.openxmlformats.org/officeDocument/2006/relationships" type="chord" r:blip="">
                    <dgm:adjLst>
                      <dgm:adj idx="1" val="30"/>
                      <dgm:adj idx="2" val="150"/>
                    </dgm:adjLst>
                  </dgm:shape>
                </dgm:if>
                <dgm:if name="Name14" axis="followSib" ptType="node" func="cnt" op="equ" val="4">
                  <dgm:shape xmlns:r="http://schemas.openxmlformats.org/officeDocument/2006/relationships" type="chord" r:blip="">
                    <dgm:adjLst>
                      <dgm:adj idx="1" val="38.8699"/>
                      <dgm:adj idx="2" val="143.1301"/>
                    </dgm:adjLst>
                  </dgm:shape>
                </dgm:if>
                <dgm:if name="Name15" axis="followSib" ptType="node" func="cnt" op="equ" val="5">
                  <dgm:shape xmlns:r="http://schemas.openxmlformats.org/officeDocument/2006/relationships" type="chord" r:blip="">
                    <dgm:adjLst>
                      <dgm:adj idx="1" val="41.8103"/>
                      <dgm:adj idx="2" val="138.1897"/>
                    </dgm:adjLst>
                  </dgm:shape>
                </dgm:if>
                <dgm:else name="Name16">
                  <dgm:shape xmlns:r="http://schemas.openxmlformats.org/officeDocument/2006/relationships" type="chord" r:blip="">
                    <dgm:adjLst>
                      <dgm:adj idx="1" val="45.5847"/>
                      <dgm:adj idx="2" val="134.4153"/>
                    </dgm:adjLst>
                  </dgm:shape>
                </dgm:else>
              </dgm:choose>
            </dgm:if>
            <dgm:if name="Name17" axis="precedSib" ptType="node" func="cnt" op="equ" val="1">
              <dgm:choose name="Name18">
                <dgm:if name="Name19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0" axis="followSib" ptType="node" func="cnt" op="equ" val="1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if name="Name21" axis="followSib" ptType="node" func="cnt" op="equ" val="2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22" axis="followSib" ptType="node" func="cnt" op="equ" val="3">
                  <dgm:shape xmlns:r="http://schemas.openxmlformats.org/officeDocument/2006/relationships" type="chord" r:blip="">
                    <dgm:adjLst>
                      <dgm:adj idx="1" val="11.537"/>
                      <dgm:adj idx="2" val="168.463"/>
                    </dgm:adjLst>
                  </dgm:shape>
                </dgm:if>
                <dgm:if name="Name23" axis="followSib" ptType="node" func="cnt" op="equ" val="4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else name="Name24">
                  <dgm:shape xmlns:r="http://schemas.openxmlformats.org/officeDocument/2006/relationships" type="chord" r:blip="">
                    <dgm:adjLst>
                      <dgm:adj idx="1" val="25.3769"/>
                      <dgm:adj idx="2" val="154.6231"/>
                    </dgm:adjLst>
                  </dgm:shape>
                </dgm:else>
              </dgm:choose>
            </dgm:if>
            <dgm:if name="Name25" axis="precedSib" ptType="node" func="cnt" op="equ" val="2">
              <dgm:choose name="Name26">
                <dgm:if name="Name27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8" axis="followSib" ptType="node" func="cnt" op="equ" val="1">
                  <dgm:shape xmlns:r="http://schemas.openxmlformats.org/officeDocument/2006/relationships" type="chord" r:blip="">
                    <dgm:adjLst>
                      <dgm:adj idx="1" val="-30"/>
                      <dgm:adj idx="2" val="-150"/>
                    </dgm:adjLst>
                  </dgm:shape>
                </dgm:if>
                <dgm:if name="Name29" axis="followSib" ptType="node" func="cnt" op="equ" val="2">
                  <dgm:shape xmlns:r="http://schemas.openxmlformats.org/officeDocument/2006/relationships" type="chord" r:blip="">
                    <dgm:adjLst>
                      <dgm:adj idx="1" val="-11.537"/>
                      <dgm:adj idx="2" val="-168.463"/>
                    </dgm:adjLst>
                  </dgm:shape>
                </dgm:if>
                <dgm:if name="Name30" axis="followSib" ptType="node" func="cnt" op="equ" val="3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else name="Name31">
                  <dgm:shape xmlns:r="http://schemas.openxmlformats.org/officeDocument/2006/relationships" type="chord" r:blip="">
                    <dgm:adjLst>
                      <dgm:adj idx="1" val="8.2133"/>
                      <dgm:adj idx="2" val="171.7867"/>
                    </dgm:adjLst>
                  </dgm:shape>
                </dgm:else>
              </dgm:choose>
            </dgm:if>
            <dgm:if name="Name32" axis="precedSib" ptType="node" func="cnt" op="equ" val="3">
              <dgm:choose name="Name33">
                <dgm:if name="Name34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35" axis="followSib" ptType="node" func="cnt" op="equ" val="1">
                  <dgm:shape xmlns:r="http://schemas.openxmlformats.org/officeDocument/2006/relationships" type="chord" r:blip="">
                    <dgm:adjLst>
                      <dgm:adj idx="1" val="-38.8699"/>
                      <dgm:adj idx="2" val="-143.1301"/>
                    </dgm:adjLst>
                  </dgm:shape>
                </dgm:if>
                <dgm:if name="Name36" axis="followSib" ptType="node" func="cnt" op="equ" val="2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else name="Name37">
                  <dgm:shape xmlns:r="http://schemas.openxmlformats.org/officeDocument/2006/relationships" type="chord" r:blip="">
                    <dgm:adjLst>
                      <dgm:adj idx="1" val="-8.2133"/>
                      <dgm:adj idx="2" val="-171.7867"/>
                    </dgm:adjLst>
                  </dgm:shape>
                </dgm:else>
              </dgm:choose>
            </dgm:if>
            <dgm:if name="Name38" axis="precedSib" ptType="node" func="cnt" op="equ" val="4">
              <dgm:choose name="Name39">
                <dgm:if name="Name4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41" axis="followSib" ptType="node" func="cnt" op="equ" val="1">
                  <dgm:shape xmlns:r="http://schemas.openxmlformats.org/officeDocument/2006/relationships" type="chord" r:blip="">
                    <dgm:adjLst>
                      <dgm:adj idx="1" val="-41.8103"/>
                      <dgm:adj idx="2" val="-138.1897"/>
                    </dgm:adjLst>
                  </dgm:shape>
                </dgm:if>
                <dgm:else name="Name42">
                  <dgm:shape xmlns:r="http://schemas.openxmlformats.org/officeDocument/2006/relationships" type="chord" r:blip="">
                    <dgm:adjLst>
                      <dgm:adj idx="1" val="-25.3769"/>
                      <dgm:adj idx="2" val="-154.6231"/>
                    </dgm:adjLst>
                  </dgm:shape>
                </dgm:else>
              </dgm:choose>
            </dgm:if>
            <dgm:if name="Name43" axis="precedSib" ptType="node" func="cnt" op="equ" val="5">
              <dgm:choose name="Name44">
                <dgm:if name="Name45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else name="Name46">
                  <dgm:shape xmlns:r="http://schemas.openxmlformats.org/officeDocument/2006/relationships" type="chord" r:blip="">
                    <dgm:adjLst>
                      <dgm:adj idx="1" val="-45.5847"/>
                      <dgm:adj idx="2" val="-134.4153"/>
                    </dgm:adjLst>
                  </dgm:shape>
                </dgm:else>
              </dgm:choose>
            </dgm:if>
            <dgm:else name="Name47">
              <dgm:shape xmlns:r="http://schemas.openxmlformats.org/officeDocument/2006/relationships" type="chord" r:blip="">
                <dgm:adjLst>
                  <dgm:adj idx="1" val="-90"/>
                  <dgm:adj idx="2" val="-90"/>
                </dgm:adjLst>
              </dgm:shape>
            </dgm:else>
          </dgm:choose>
          <dgm:presOf/>
        </dgm:layoutNode>
        <dgm:layoutNode name="Child" styleLbl="revTx">
          <dgm:varLst>
            <dgm:chMax val="0"/>
            <dgm:chPref val="0"/>
            <dgm:bulletEnabled val="1"/>
          </dgm:varLst>
          <dgm:choose name="Name48">
            <dgm:if name="Name49" func="var" arg="dir" op="equ" val="norm">
              <dgm:alg type="tx">
                <dgm:param type="parTxLTRAlign" val="l"/>
                <dgm:param type="parTxRTLAlign" val="l"/>
                <dgm:param type="txAnchorVert" val="t"/>
              </dgm:alg>
            </dgm:if>
            <dgm:else name="Name50">
              <dgm:alg type="tx">
                <dgm:param type="parTxLTRAlign" val="r"/>
                <dgm:param type="parTxRTLAlign" val="r"/>
                <dgm:param type="txAnchorVert" val="t"/>
              </dgm:alg>
            </dgm:else>
          </dgm:choose>
          <dgm:choose name="Name51">
            <dgm:if name="Name52" axis="ch" ptType="node" func="cnt" op="gte" val="1">
              <dgm:shape xmlns:r="http://schemas.openxmlformats.org/officeDocument/2006/relationships" type="rect" r:blip="">
                <dgm:adjLst/>
              </dgm:shape>
            </dgm:if>
            <dgm:else name="Name53">
              <dgm:shape xmlns:r="http://schemas.openxmlformats.org/officeDocument/2006/relationships" type="rect" r:blip="" hideGeom="1">
                <dgm:adjLst/>
              </dgm:shape>
            </dgm:else>
          </dgm:choose>
          <dgm:choose name="Name54">
            <dgm:if name="Name55" axis="ch" ptType="node" func="cnt" op="gte" val="1">
              <dgm:presOf axis="des" ptType="node"/>
            </dgm:if>
            <dgm:else name="Name56">
              <dgm:presOf/>
            </dgm:else>
          </dgm:choose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Parent" styleLbl="revTx">
          <dgm:varLst>
            <dgm:chMax val="1"/>
            <dgm:chPref val="1"/>
            <dgm:bulletEnabled val="1"/>
          </dgm:varLst>
          <dgm:choose name="Name57">
            <dgm:if name="Name58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Ch" val="b"/>
                <dgm:param type="txAnchorVert" val="b"/>
              </dgm:alg>
            </dgm:if>
            <dgm:else name="Name59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Ch" val="b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#1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#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#3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#4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#5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6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293441"/>
      </p:ext>
    </p:extLst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287584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89854577"/>
      </p:ext>
    </p:extLst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499605"/>
      </p:ext>
    </p:extLst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46560620"/>
      </p:ext>
    </p:extLst>
  </p:cSld>
  <p:clrMapOvr>
    <a:masterClrMapping/>
  </p:clrMapOvr>
  <p:transition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062264"/>
      </p:ext>
    </p:extLst>
  </p:cSld>
  <p:clrMapOvr>
    <a:masterClrMapping/>
  </p:clrMapOvr>
  <p:transition>
    <p:wedg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141054"/>
      </p:ext>
    </p:extLst>
  </p:cSld>
  <p:clrMapOvr>
    <a:masterClrMapping/>
  </p:clrMapOvr>
  <p:transition>
    <p:wedg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972246"/>
      </p:ext>
    </p:extLst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272782"/>
      </p:ext>
    </p:extLst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147221"/>
      </p:ext>
    </p:extLst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910333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68093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971045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467310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364863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934402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311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ransition>
    <p:wedg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26" Type="http://schemas.microsoft.com/office/2007/relationships/diagramDrawing" Target="../diagrams/drawing5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5" Type="http://schemas.openxmlformats.org/officeDocument/2006/relationships/diagramColors" Target="../diagrams/colors5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29" Type="http://schemas.openxmlformats.org/officeDocument/2006/relationships/diagramQuickStyle" Target="../diagrams/quickStyle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24" Type="http://schemas.openxmlformats.org/officeDocument/2006/relationships/diagramQuickStyle" Target="../diagrams/quickStyle5.xml"/><Relationship Id="rId32" Type="http://schemas.openxmlformats.org/officeDocument/2006/relationships/image" Target="../media/image1.png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23" Type="http://schemas.openxmlformats.org/officeDocument/2006/relationships/diagramLayout" Target="../diagrams/layout5.xml"/><Relationship Id="rId28" Type="http://schemas.openxmlformats.org/officeDocument/2006/relationships/diagramLayout" Target="../diagrams/layout6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31" Type="http://schemas.microsoft.com/office/2007/relationships/diagramDrawing" Target="../diagrams/drawing6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Relationship Id="rId22" Type="http://schemas.openxmlformats.org/officeDocument/2006/relationships/diagramData" Target="../diagrams/data5.xml"/><Relationship Id="rId27" Type="http://schemas.openxmlformats.org/officeDocument/2006/relationships/diagramData" Target="../diagrams/data6.xml"/><Relationship Id="rId30" Type="http://schemas.openxmlformats.org/officeDocument/2006/relationships/diagramColors" Target="../diagrams/colors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7" Type="http://schemas.openxmlformats.org/officeDocument/2006/relationships/image" Target="../media/image1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7.png"/><Relationship Id="rId3" Type="http://schemas.openxmlformats.org/officeDocument/2006/relationships/image" Target="../media/image137.jpeg"/><Relationship Id="rId7" Type="http://schemas.openxmlformats.org/officeDocument/2006/relationships/image" Target="../media/image141.png"/><Relationship Id="rId12" Type="http://schemas.openxmlformats.org/officeDocument/2006/relationships/image" Target="../media/image1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0.png"/><Relationship Id="rId11" Type="http://schemas.openxmlformats.org/officeDocument/2006/relationships/image" Target="../media/image145.png"/><Relationship Id="rId5" Type="http://schemas.openxmlformats.org/officeDocument/2006/relationships/image" Target="../media/image139.png"/><Relationship Id="rId10" Type="http://schemas.openxmlformats.org/officeDocument/2006/relationships/image" Target="../media/image144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Relationship Id="rId14" Type="http://schemas.openxmlformats.org/officeDocument/2006/relationships/image" Target="../media/image148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DF5615B-128B-2F40-84EB-FE4006BB1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0EA38FC4-7D86-41F9-0570-45FCA24FE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89" y="813045"/>
            <a:ext cx="6169108" cy="211924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1A43F3B0-D8EC-283E-F143-1993C91895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5953" t="13107" r="44334"/>
          <a:stretch>
            <a:fillRect/>
          </a:stretch>
        </p:blipFill>
        <p:spPr>
          <a:xfrm flipH="1">
            <a:off x="6972296" y="324554"/>
            <a:ext cx="4667253" cy="5712151"/>
          </a:xfrm>
          <a:prstGeom prst="rect">
            <a:avLst/>
          </a:prstGeom>
        </p:spPr>
      </p:pic>
      <p:sp>
        <p:nvSpPr>
          <p:cNvPr id="7" name="Google Shape;80;p57">
            <a:extLst>
              <a:ext uri="{FF2B5EF4-FFF2-40B4-BE49-F238E27FC236}">
                <a16:creationId xmlns:a16="http://schemas.microsoft.com/office/drawing/2014/main" xmlns="" id="{87D90885-6C92-D961-B287-A89984ACAB81}"/>
              </a:ext>
            </a:extLst>
          </p:cNvPr>
          <p:cNvSpPr txBox="1"/>
          <p:nvPr/>
        </p:nvSpPr>
        <p:spPr>
          <a:xfrm>
            <a:off x="1164007" y="5564010"/>
            <a:ext cx="542729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0" i="0" u="none" strike="noStrike" cap="none" dirty="0">
                <a:latin typeface="Montserrat Medium"/>
                <a:ea typeface="Montserrat Medium"/>
                <a:cs typeface="Montserrat Medium"/>
                <a:sym typeface="Montserrat Medium"/>
              </a:rPr>
              <a:t>Ing. Wilson Segura Mina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dirty="0">
                <a:latin typeface="Montserrat Medium"/>
                <a:ea typeface="Montserrat Medium"/>
                <a:cs typeface="Montserrat Medium"/>
                <a:sym typeface="Montserrat Medium"/>
              </a:rPr>
              <a:t>PRESIDENTE CONAGOPARE ESMERALDAS</a:t>
            </a:r>
            <a:endParaRPr lang="es-ES" sz="1800" b="1" i="0" u="none" strike="noStrike" cap="none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3D651B15-2502-4812-9B00-FFA8CA56D1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12844"/>
            <a:ext cx="7907830" cy="208933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381251DC-8869-4669-93C8-B08439B8C2FC}"/>
              </a:ext>
            </a:extLst>
          </p:cNvPr>
          <p:cNvSpPr txBox="1"/>
          <p:nvPr/>
        </p:nvSpPr>
        <p:spPr>
          <a:xfrm>
            <a:off x="6972296" y="6210300"/>
            <a:ext cx="3544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es-EC" altLang="es-EC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Fecha:</a:t>
            </a:r>
            <a:r>
              <a:rPr kumimoji="0" lang="es-EC" altLang="es-EC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27 ABRIL 2026</a:t>
            </a:r>
          </a:p>
        </p:txBody>
      </p:sp>
    </p:spTree>
    <p:extLst>
      <p:ext uri="{BB962C8B-B14F-4D97-AF65-F5344CB8AC3E}">
        <p14:creationId xmlns:p14="http://schemas.microsoft.com/office/powerpoint/2010/main" val="140699166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1"/>
          <p:cNvSpPr/>
          <p:nvPr/>
        </p:nvSpPr>
        <p:spPr>
          <a:xfrm>
            <a:off x="1109472" y="1032840"/>
            <a:ext cx="11082528" cy="667512"/>
          </a:xfrm>
          <a:prstGeom prst="rect">
            <a:avLst/>
          </a:prstGeom>
          <a:noFill/>
          <a:ln/>
        </p:spPr>
        <p:txBody>
          <a:bodyPr vert="horz" wrap="none" lIns="0" tIns="0" rIns="0" bIns="142875" rtlCol="0" anchor="t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RELACIÓN CON INSTITUCIONES ACADÉMICAS</a:t>
            </a:r>
            <a:endParaRPr lang="en-US" sz="3200" dirty="0"/>
          </a:p>
        </p:txBody>
      </p:sp>
      <p:sp>
        <p:nvSpPr>
          <p:cNvPr id="39" name="Text 2"/>
          <p:cNvSpPr/>
          <p:nvPr/>
        </p:nvSpPr>
        <p:spPr>
          <a:xfrm>
            <a:off x="5937803" y="1197665"/>
            <a:ext cx="952500" cy="381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63" name="Text 24"/>
          <p:cNvSpPr/>
          <p:nvPr/>
        </p:nvSpPr>
        <p:spPr>
          <a:xfrm>
            <a:off x="984803" y="4188515"/>
            <a:ext cx="5310188" cy="2333625"/>
          </a:xfrm>
          <a:prstGeom prst="rect">
            <a:avLst/>
          </a:prstGeom>
          <a:noFill/>
          <a:ln w="9525">
            <a:solidFill>
              <a:srgbClr val="333333"/>
            </a:solidFill>
          </a:ln>
        </p:spPr>
        <p:txBody>
          <a:bodyPr wrap="square" rtlCol="0" anchor="ctr"/>
          <a:lstStyle/>
          <a:p>
            <a:pPr marL="0" indent="0">
              <a:buNone/>
            </a:pPr>
            <a:endParaRPr lang="en-US" sz="2000" dirty="0"/>
          </a:p>
        </p:txBody>
      </p:sp>
      <p:sp>
        <p:nvSpPr>
          <p:cNvPr id="70" name="Text 30"/>
          <p:cNvSpPr/>
          <p:nvPr/>
        </p:nvSpPr>
        <p:spPr>
          <a:xfrm>
            <a:off x="6533116" y="4188515"/>
            <a:ext cx="5310188" cy="2333625"/>
          </a:xfrm>
          <a:prstGeom prst="rect">
            <a:avLst/>
          </a:prstGeom>
          <a:noFill/>
          <a:ln w="9525">
            <a:solidFill>
              <a:srgbClr val="333333"/>
            </a:solidFill>
          </a:ln>
        </p:spPr>
        <p:txBody>
          <a:bodyPr wrap="square" rtlCol="0" anchor="ctr"/>
          <a:lstStyle/>
          <a:p>
            <a:pPr marL="0" indent="0">
              <a:buNone/>
            </a:pPr>
            <a:endParaRPr lang="en-US" sz="2000" dirty="0"/>
          </a:p>
        </p:txBody>
      </p:sp>
      <p:grpSp>
        <p:nvGrpSpPr>
          <p:cNvPr id="78" name="77 Grupo"/>
          <p:cNvGrpSpPr/>
          <p:nvPr/>
        </p:nvGrpSpPr>
        <p:grpSpPr>
          <a:xfrm>
            <a:off x="971551" y="1722782"/>
            <a:ext cx="10858501" cy="4519422"/>
            <a:chOff x="984803" y="1616765"/>
            <a:chExt cx="10858501" cy="4519422"/>
          </a:xfrm>
        </p:grpSpPr>
        <p:sp>
          <p:nvSpPr>
            <p:cNvPr id="40" name="Text 3"/>
            <p:cNvSpPr/>
            <p:nvPr/>
          </p:nvSpPr>
          <p:spPr>
            <a:xfrm>
              <a:off x="984803" y="1616765"/>
              <a:ext cx="5310188" cy="2333625"/>
            </a:xfrm>
            <a:prstGeom prst="rect">
              <a:avLst/>
            </a:prstGeom>
            <a:noFill/>
            <a:ln w="9525">
              <a:solidFill>
                <a:srgbClr val="333333"/>
              </a:solidFill>
            </a:ln>
          </p:spPr>
          <p:txBody>
            <a:bodyPr wrap="square" rtlCol="0" anchor="ctr"/>
            <a:lstStyle/>
            <a:p>
              <a:pPr marL="0" indent="0">
                <a:buNone/>
              </a:pPr>
              <a:endParaRPr lang="en-US" sz="2000" dirty="0"/>
            </a:p>
          </p:txBody>
        </p:sp>
        <p:pic>
          <p:nvPicPr>
            <p:cNvPr id="41" name="Image 0" descr="image.png"/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1222928" y="1854890"/>
              <a:ext cx="266700" cy="295275"/>
            </a:xfrm>
            <a:prstGeom prst="rect">
              <a:avLst/>
            </a:prstGeom>
            <a:noFill/>
          </p:spPr>
        </p:pic>
        <p:sp>
          <p:nvSpPr>
            <p:cNvPr id="42" name="Text 4"/>
            <p:cNvSpPr/>
            <p:nvPr/>
          </p:nvSpPr>
          <p:spPr>
            <a:xfrm>
              <a:off x="1489628" y="1854890"/>
              <a:ext cx="4663440" cy="301752"/>
            </a:xfrm>
            <a:prstGeom prst="rect">
              <a:avLst/>
            </a:prstGeom>
            <a:noFill/>
            <a:ln/>
          </p:spPr>
          <p:txBody>
            <a:bodyPr vert="horz" wrap="none" lIns="114300" tIns="0" rIns="0" bIns="0" rtlCol="0" anchor="ctr">
              <a:normAutofit lnSpcReduction="10000"/>
            </a:bodyPr>
            <a:lstStyle/>
            <a:p>
              <a:pPr marL="0" indent="0" algn="l">
                <a:lnSpc>
                  <a:spcPct val="100000"/>
                </a:lnSpc>
                <a:buNone/>
              </a:pPr>
              <a:r>
                <a:rPr lang="en-US" sz="2000" b="1" dirty="0">
                  <a:latin typeface="Times New Roman" pitchFamily="34" charset="0"/>
                  <a:ea typeface="Times New Roman" pitchFamily="34" charset="-122"/>
                  <a:cs typeface="Times New Roman" pitchFamily="34" charset="-120"/>
                </a:rPr>
                <a:t>Alianzas Estratégicas</a:t>
              </a:r>
              <a:endParaRPr lang="en-US" sz="2000" dirty="0"/>
            </a:p>
          </p:txBody>
        </p:sp>
        <p:sp>
          <p:nvSpPr>
            <p:cNvPr id="43" name="Text 5"/>
            <p:cNvSpPr/>
            <p:nvPr/>
          </p:nvSpPr>
          <p:spPr>
            <a:xfrm>
              <a:off x="1270553" y="2302565"/>
              <a:ext cx="73152" cy="274320"/>
            </a:xfrm>
            <a:prstGeom prst="rect">
              <a:avLst/>
            </a:prstGeom>
            <a:noFill/>
            <a:ln/>
          </p:spPr>
          <p:txBody>
            <a:bodyPr vert="horz" wrap="none" lIns="0" tIns="0" rIns="0" bIns="0" rtlCol="0" anchor="t">
              <a:normAutofit/>
            </a:bodyPr>
            <a:lstStyle/>
            <a:p>
              <a:pPr marL="0" indent="0" algn="l">
                <a:lnSpc>
                  <a:spcPct val="100000"/>
                </a:lnSpc>
                <a:buNone/>
              </a:pPr>
              <a:r>
                <a:rPr lang="en-US" sz="1600" dirty="0">
                  <a:latin typeface="Arial" pitchFamily="34" charset="0"/>
                  <a:ea typeface="Arial" pitchFamily="34" charset="-122"/>
                  <a:cs typeface="Arial" pitchFamily="34" charset="-120"/>
                </a:rPr>
                <a:t>•</a:t>
              </a:r>
              <a:endParaRPr lang="en-US" sz="1600" dirty="0"/>
            </a:p>
          </p:txBody>
        </p:sp>
        <p:sp>
          <p:nvSpPr>
            <p:cNvPr id="44" name="Text 6"/>
            <p:cNvSpPr/>
            <p:nvPr/>
          </p:nvSpPr>
          <p:spPr>
            <a:xfrm>
              <a:off x="1431511" y="2302565"/>
              <a:ext cx="649224" cy="228600"/>
            </a:xfrm>
            <a:prstGeom prst="rect">
              <a:avLst/>
            </a:prstGeom>
            <a:noFill/>
            <a:ln/>
          </p:spPr>
          <p:txBody>
            <a:bodyPr vert="horz" wrap="none" lIns="0" tIns="0" rIns="0" bIns="0" rtlCol="0" anchor="t">
              <a:normAutofit/>
            </a:bodyPr>
            <a:lstStyle/>
            <a:p>
              <a:pPr marL="0" indent="0" algn="l">
                <a:lnSpc>
                  <a:spcPct val="100000"/>
                </a:lnSpc>
                <a:buNone/>
              </a:pPr>
              <a:r>
                <a:rPr lang="en-US" sz="1400" dirty="0">
                  <a:latin typeface="Arial" pitchFamily="34" charset="0"/>
                  <a:ea typeface="Arial" pitchFamily="34" charset="-122"/>
                  <a:cs typeface="Arial" pitchFamily="34" charset="-120"/>
                </a:rPr>
                <a:t>PUCESE</a:t>
              </a:r>
              <a:endParaRPr lang="en-US" sz="1400" dirty="0"/>
            </a:p>
          </p:txBody>
        </p:sp>
        <p:sp>
          <p:nvSpPr>
            <p:cNvPr id="45" name="Text 7"/>
            <p:cNvSpPr/>
            <p:nvPr/>
          </p:nvSpPr>
          <p:spPr>
            <a:xfrm>
              <a:off x="2060161" y="2302565"/>
              <a:ext cx="4102100" cy="457200"/>
            </a:xfrm>
            <a:prstGeom prst="rect">
              <a:avLst/>
            </a:prstGeom>
            <a:noFill/>
            <a:ln/>
          </p:spPr>
          <p:txBody>
            <a:bodyPr vert="horz" wrap="square" lIns="95250" tIns="0" rIns="0" bIns="0" rtlCol="0" anchor="t"/>
            <a:lstStyle/>
            <a:p>
              <a:pPr marL="0" indent="0" algn="l">
                <a:lnSpc>
                  <a:spcPts val="1800"/>
                </a:lnSpc>
                <a:buNone/>
              </a:pPr>
              <a:r>
                <a:rPr lang="en-US" sz="1400" dirty="0">
                  <a:latin typeface="Arial" pitchFamily="34" charset="0"/>
                  <a:ea typeface="Arial" pitchFamily="34" charset="-122"/>
                  <a:cs typeface="Arial" pitchFamily="34" charset="-120"/>
                </a:rPr>
                <a:t>– Pontificia Universidad Católica del Ecuador Sede Esmeraldas</a:t>
              </a:r>
              <a:endParaRPr lang="en-US" sz="1400" dirty="0"/>
            </a:p>
          </p:txBody>
        </p:sp>
        <p:sp>
          <p:nvSpPr>
            <p:cNvPr id="46" name="Text 8"/>
            <p:cNvSpPr/>
            <p:nvPr/>
          </p:nvSpPr>
          <p:spPr>
            <a:xfrm>
              <a:off x="1270553" y="2874065"/>
              <a:ext cx="73152" cy="274320"/>
            </a:xfrm>
            <a:prstGeom prst="rect">
              <a:avLst/>
            </a:prstGeom>
            <a:noFill/>
            <a:ln/>
          </p:spPr>
          <p:txBody>
            <a:bodyPr vert="horz" wrap="none" lIns="0" tIns="0" rIns="0" bIns="0" rtlCol="0" anchor="t">
              <a:normAutofit/>
            </a:bodyPr>
            <a:lstStyle/>
            <a:p>
              <a:pPr marL="0" indent="0" algn="l">
                <a:lnSpc>
                  <a:spcPct val="100000"/>
                </a:lnSpc>
                <a:buNone/>
              </a:pPr>
              <a:r>
                <a:rPr lang="en-US" sz="1600" dirty="0">
                  <a:latin typeface="Arial" pitchFamily="34" charset="0"/>
                  <a:ea typeface="Arial" pitchFamily="34" charset="-122"/>
                  <a:cs typeface="Arial" pitchFamily="34" charset="-120"/>
                </a:rPr>
                <a:t>•</a:t>
              </a:r>
              <a:endParaRPr lang="en-US" sz="1600" dirty="0"/>
            </a:p>
          </p:txBody>
        </p:sp>
        <p:sp>
          <p:nvSpPr>
            <p:cNvPr id="47" name="Text 9"/>
            <p:cNvSpPr/>
            <p:nvPr/>
          </p:nvSpPr>
          <p:spPr>
            <a:xfrm>
              <a:off x="1432032" y="2874065"/>
              <a:ext cx="402336" cy="228600"/>
            </a:xfrm>
            <a:prstGeom prst="rect">
              <a:avLst/>
            </a:prstGeom>
            <a:noFill/>
            <a:ln/>
          </p:spPr>
          <p:txBody>
            <a:bodyPr vert="horz" wrap="none" lIns="0" tIns="0" rIns="0" bIns="0" rtlCol="0" anchor="t">
              <a:normAutofit/>
            </a:bodyPr>
            <a:lstStyle/>
            <a:p>
              <a:pPr marL="0" indent="0" algn="l">
                <a:lnSpc>
                  <a:spcPct val="100000"/>
                </a:lnSpc>
                <a:buNone/>
              </a:pPr>
              <a:r>
                <a:rPr lang="en-US" sz="1400" dirty="0">
                  <a:latin typeface="Arial" pitchFamily="34" charset="0"/>
                  <a:ea typeface="Arial" pitchFamily="34" charset="-122"/>
                  <a:cs typeface="Arial" pitchFamily="34" charset="-120"/>
                </a:rPr>
                <a:t>UTPL</a:t>
              </a:r>
              <a:endParaRPr lang="en-US" sz="1400" dirty="0"/>
            </a:p>
          </p:txBody>
        </p:sp>
        <p:sp>
          <p:nvSpPr>
            <p:cNvPr id="48" name="Text 10"/>
            <p:cNvSpPr/>
            <p:nvPr/>
          </p:nvSpPr>
          <p:spPr>
            <a:xfrm>
              <a:off x="1822557" y="2874065"/>
              <a:ext cx="4325112" cy="274320"/>
            </a:xfrm>
            <a:prstGeom prst="rect">
              <a:avLst/>
            </a:prstGeom>
            <a:noFill/>
            <a:ln/>
          </p:spPr>
          <p:txBody>
            <a:bodyPr vert="horz" wrap="none" lIns="95250" tIns="0" rIns="0" bIns="0" rtlCol="0" anchor="t">
              <a:normAutofit/>
            </a:bodyPr>
            <a:lstStyle/>
            <a:p>
              <a:pPr marL="0" indent="0" algn="l">
                <a:lnSpc>
                  <a:spcPct val="100000"/>
                </a:lnSpc>
                <a:buNone/>
              </a:pPr>
              <a:r>
                <a:rPr lang="en-US" sz="1400" dirty="0">
                  <a:latin typeface="Arial" pitchFamily="34" charset="0"/>
                  <a:ea typeface="Arial" pitchFamily="34" charset="-122"/>
                  <a:cs typeface="Arial" pitchFamily="34" charset="-120"/>
                </a:rPr>
                <a:t>– Universidad Técnica Particular de Loja</a:t>
              </a:r>
              <a:endParaRPr lang="en-US" sz="1400" dirty="0"/>
            </a:p>
          </p:txBody>
        </p:sp>
        <p:sp>
          <p:nvSpPr>
            <p:cNvPr id="49" name="Text 11"/>
            <p:cNvSpPr/>
            <p:nvPr/>
          </p:nvSpPr>
          <p:spPr>
            <a:xfrm>
              <a:off x="1270553" y="3255065"/>
              <a:ext cx="73152" cy="274320"/>
            </a:xfrm>
            <a:prstGeom prst="rect">
              <a:avLst/>
            </a:prstGeom>
            <a:noFill/>
            <a:ln/>
          </p:spPr>
          <p:txBody>
            <a:bodyPr vert="horz" wrap="none" lIns="0" tIns="0" rIns="0" bIns="0" rtlCol="0" anchor="t">
              <a:normAutofit/>
            </a:bodyPr>
            <a:lstStyle/>
            <a:p>
              <a:pPr marL="0" indent="0" algn="l">
                <a:lnSpc>
                  <a:spcPct val="100000"/>
                </a:lnSpc>
                <a:buNone/>
              </a:pPr>
              <a:r>
                <a:rPr lang="en-US" sz="1600" dirty="0">
                  <a:latin typeface="Arial" pitchFamily="34" charset="0"/>
                  <a:ea typeface="Arial" pitchFamily="34" charset="-122"/>
                  <a:cs typeface="Arial" pitchFamily="34" charset="-120"/>
                </a:rPr>
                <a:t>•</a:t>
              </a:r>
              <a:endParaRPr lang="en-US" sz="1600" dirty="0"/>
            </a:p>
          </p:txBody>
        </p:sp>
        <p:sp>
          <p:nvSpPr>
            <p:cNvPr id="50" name="Text 12"/>
            <p:cNvSpPr/>
            <p:nvPr/>
          </p:nvSpPr>
          <p:spPr>
            <a:xfrm>
              <a:off x="1433222" y="3255065"/>
              <a:ext cx="585216" cy="228600"/>
            </a:xfrm>
            <a:prstGeom prst="rect">
              <a:avLst/>
            </a:prstGeom>
            <a:noFill/>
            <a:ln/>
          </p:spPr>
          <p:txBody>
            <a:bodyPr vert="horz" wrap="none" lIns="0" tIns="0" rIns="0" bIns="0" rtlCol="0" anchor="t">
              <a:normAutofit/>
            </a:bodyPr>
            <a:lstStyle/>
            <a:p>
              <a:pPr marL="0" indent="0" algn="l">
                <a:lnSpc>
                  <a:spcPct val="100000"/>
                </a:lnSpc>
                <a:buNone/>
              </a:pPr>
              <a:r>
                <a:rPr lang="en-US" sz="1400" dirty="0">
                  <a:latin typeface="Arial" pitchFamily="34" charset="0"/>
                  <a:ea typeface="Arial" pitchFamily="34" charset="-122"/>
                  <a:cs typeface="Arial" pitchFamily="34" charset="-120"/>
                </a:rPr>
                <a:t>UTELVT</a:t>
              </a:r>
              <a:endParaRPr lang="en-US" sz="1400" dirty="0"/>
            </a:p>
          </p:txBody>
        </p:sp>
        <p:sp>
          <p:nvSpPr>
            <p:cNvPr id="51" name="Text 13"/>
            <p:cNvSpPr/>
            <p:nvPr/>
          </p:nvSpPr>
          <p:spPr>
            <a:xfrm>
              <a:off x="2004722" y="3255065"/>
              <a:ext cx="4142232" cy="274320"/>
            </a:xfrm>
            <a:prstGeom prst="rect">
              <a:avLst/>
            </a:prstGeom>
            <a:noFill/>
            <a:ln/>
          </p:spPr>
          <p:txBody>
            <a:bodyPr vert="horz" wrap="none" lIns="95250" tIns="0" rIns="0" bIns="0" rtlCol="0" anchor="t">
              <a:normAutofit/>
            </a:bodyPr>
            <a:lstStyle/>
            <a:p>
              <a:pPr marL="0" indent="0" algn="l">
                <a:lnSpc>
                  <a:spcPct val="100000"/>
                </a:lnSpc>
                <a:buNone/>
              </a:pPr>
              <a:r>
                <a:rPr lang="en-US" sz="1400" dirty="0">
                  <a:latin typeface="Arial" pitchFamily="34" charset="0"/>
                  <a:ea typeface="Arial" pitchFamily="34" charset="-122"/>
                  <a:cs typeface="Arial" pitchFamily="34" charset="-120"/>
                </a:rPr>
                <a:t>– Universidad Técnica Luis Vargas Torres</a:t>
              </a:r>
              <a:endParaRPr lang="en-US" sz="1400" dirty="0"/>
            </a:p>
          </p:txBody>
        </p:sp>
        <p:sp>
          <p:nvSpPr>
            <p:cNvPr id="52" name="Text 14"/>
            <p:cNvSpPr/>
            <p:nvPr/>
          </p:nvSpPr>
          <p:spPr>
            <a:xfrm>
              <a:off x="6533116" y="1616765"/>
              <a:ext cx="5310188" cy="2333625"/>
            </a:xfrm>
            <a:prstGeom prst="rect">
              <a:avLst/>
            </a:prstGeom>
            <a:noFill/>
            <a:ln w="9525">
              <a:solidFill>
                <a:srgbClr val="333333"/>
              </a:solidFill>
            </a:ln>
          </p:spPr>
          <p:txBody>
            <a:bodyPr wrap="square" rtlCol="0" anchor="ctr"/>
            <a:lstStyle/>
            <a:p>
              <a:pPr marL="0" indent="0">
                <a:buNone/>
              </a:pPr>
              <a:endParaRPr lang="en-US" sz="2000" dirty="0"/>
            </a:p>
          </p:txBody>
        </p:sp>
        <p:pic>
          <p:nvPicPr>
            <p:cNvPr id="53" name="Image 1" descr="image.png"/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771241" y="1854890"/>
              <a:ext cx="266700" cy="295275"/>
            </a:xfrm>
            <a:prstGeom prst="rect">
              <a:avLst/>
            </a:prstGeom>
            <a:noFill/>
          </p:spPr>
        </p:pic>
        <p:sp>
          <p:nvSpPr>
            <p:cNvPr id="54" name="Text 15"/>
            <p:cNvSpPr/>
            <p:nvPr/>
          </p:nvSpPr>
          <p:spPr>
            <a:xfrm>
              <a:off x="7037941" y="1854890"/>
              <a:ext cx="4663440" cy="301752"/>
            </a:xfrm>
            <a:prstGeom prst="rect">
              <a:avLst/>
            </a:prstGeom>
            <a:noFill/>
            <a:ln/>
          </p:spPr>
          <p:txBody>
            <a:bodyPr vert="horz" wrap="none" lIns="114300" tIns="0" rIns="0" bIns="0" rtlCol="0" anchor="ctr">
              <a:normAutofit lnSpcReduction="10000"/>
            </a:bodyPr>
            <a:lstStyle/>
            <a:p>
              <a:pPr marL="0" indent="0" algn="l">
                <a:lnSpc>
                  <a:spcPct val="100000"/>
                </a:lnSpc>
                <a:buNone/>
              </a:pPr>
              <a:r>
                <a:rPr lang="en-US" sz="2000" b="1" dirty="0">
                  <a:latin typeface="Times New Roman" pitchFamily="34" charset="0"/>
                  <a:ea typeface="Times New Roman" pitchFamily="34" charset="-122"/>
                  <a:cs typeface="Times New Roman" pitchFamily="34" charset="-120"/>
                </a:rPr>
                <a:t>Focos de Vinculación</a:t>
              </a:r>
              <a:endParaRPr lang="en-US" sz="2000" dirty="0"/>
            </a:p>
          </p:txBody>
        </p:sp>
        <p:sp>
          <p:nvSpPr>
            <p:cNvPr id="55" name="Text 16"/>
            <p:cNvSpPr/>
            <p:nvPr/>
          </p:nvSpPr>
          <p:spPr>
            <a:xfrm>
              <a:off x="6818866" y="2302565"/>
              <a:ext cx="73152" cy="274320"/>
            </a:xfrm>
            <a:prstGeom prst="rect">
              <a:avLst/>
            </a:prstGeom>
            <a:noFill/>
            <a:ln/>
          </p:spPr>
          <p:txBody>
            <a:bodyPr vert="horz" wrap="none" lIns="0" tIns="0" rIns="0" bIns="0" rtlCol="0" anchor="t">
              <a:normAutofit/>
            </a:bodyPr>
            <a:lstStyle/>
            <a:p>
              <a:pPr marL="0" indent="0" algn="l">
                <a:lnSpc>
                  <a:spcPct val="100000"/>
                </a:lnSpc>
                <a:buNone/>
              </a:pPr>
              <a:r>
                <a:rPr lang="en-US" sz="1600" dirty="0">
                  <a:latin typeface="Arial" pitchFamily="34" charset="0"/>
                  <a:ea typeface="Arial" pitchFamily="34" charset="-122"/>
                  <a:cs typeface="Arial" pitchFamily="34" charset="-120"/>
                </a:rPr>
                <a:t>•</a:t>
              </a:r>
              <a:endParaRPr lang="en-US" sz="1600" dirty="0"/>
            </a:p>
          </p:txBody>
        </p:sp>
        <p:sp>
          <p:nvSpPr>
            <p:cNvPr id="56" name="Text 17"/>
            <p:cNvSpPr/>
            <p:nvPr/>
          </p:nvSpPr>
          <p:spPr>
            <a:xfrm>
              <a:off x="6885541" y="2302565"/>
              <a:ext cx="4818888" cy="274320"/>
            </a:xfrm>
            <a:prstGeom prst="rect">
              <a:avLst/>
            </a:prstGeom>
            <a:noFill/>
            <a:ln/>
          </p:spPr>
          <p:txBody>
            <a:bodyPr vert="horz" wrap="none" lIns="95250" tIns="0" rIns="0" bIns="0" rtlCol="0" anchor="t">
              <a:normAutofit/>
            </a:bodyPr>
            <a:lstStyle/>
            <a:p>
              <a:pPr marL="0" indent="0" algn="l">
                <a:lnSpc>
                  <a:spcPct val="100000"/>
                </a:lnSpc>
                <a:buNone/>
              </a:pPr>
              <a:r>
                <a:rPr lang="en-US" sz="1400" dirty="0">
                  <a:latin typeface="Arial" pitchFamily="34" charset="0"/>
                  <a:ea typeface="Arial" pitchFamily="34" charset="-122"/>
                  <a:cs typeface="Arial" pitchFamily="34" charset="-120"/>
                </a:rPr>
                <a:t>Fortalecer la vinculación con la comunidad rural.</a:t>
              </a:r>
              <a:endParaRPr lang="en-US" sz="1400" dirty="0"/>
            </a:p>
          </p:txBody>
        </p:sp>
        <p:sp>
          <p:nvSpPr>
            <p:cNvPr id="57" name="Text 18"/>
            <p:cNvSpPr/>
            <p:nvPr/>
          </p:nvSpPr>
          <p:spPr>
            <a:xfrm>
              <a:off x="6818866" y="2683565"/>
              <a:ext cx="73152" cy="274320"/>
            </a:xfrm>
            <a:prstGeom prst="rect">
              <a:avLst/>
            </a:prstGeom>
            <a:noFill/>
            <a:ln/>
          </p:spPr>
          <p:txBody>
            <a:bodyPr vert="horz" wrap="none" lIns="0" tIns="0" rIns="0" bIns="0" rtlCol="0" anchor="t">
              <a:normAutofit/>
            </a:bodyPr>
            <a:lstStyle/>
            <a:p>
              <a:pPr marL="0" indent="0" algn="l">
                <a:lnSpc>
                  <a:spcPct val="100000"/>
                </a:lnSpc>
                <a:buNone/>
              </a:pPr>
              <a:r>
                <a:rPr lang="en-US" sz="1600" dirty="0">
                  <a:latin typeface="Arial" pitchFamily="34" charset="0"/>
                  <a:ea typeface="Arial" pitchFamily="34" charset="-122"/>
                  <a:cs typeface="Arial" pitchFamily="34" charset="-120"/>
                </a:rPr>
                <a:t>•</a:t>
              </a:r>
              <a:endParaRPr lang="en-US" sz="1600" dirty="0"/>
            </a:p>
          </p:txBody>
        </p:sp>
        <p:sp>
          <p:nvSpPr>
            <p:cNvPr id="58" name="Text 19"/>
            <p:cNvSpPr/>
            <p:nvPr/>
          </p:nvSpPr>
          <p:spPr>
            <a:xfrm>
              <a:off x="6885541" y="2683565"/>
              <a:ext cx="4818888" cy="274320"/>
            </a:xfrm>
            <a:prstGeom prst="rect">
              <a:avLst/>
            </a:prstGeom>
            <a:noFill/>
            <a:ln/>
          </p:spPr>
          <p:txBody>
            <a:bodyPr vert="horz" wrap="none" lIns="95250" tIns="0" rIns="0" bIns="0" rtlCol="0" anchor="t">
              <a:normAutofit/>
            </a:bodyPr>
            <a:lstStyle/>
            <a:p>
              <a:pPr marL="0" indent="0" algn="l">
                <a:lnSpc>
                  <a:spcPct val="100000"/>
                </a:lnSpc>
                <a:buNone/>
              </a:pPr>
              <a:r>
                <a:rPr lang="en-US" sz="1400" dirty="0">
                  <a:latin typeface="Arial" pitchFamily="34" charset="0"/>
                  <a:ea typeface="Arial" pitchFamily="34" charset="-122"/>
                  <a:cs typeface="Arial" pitchFamily="34" charset="-120"/>
                </a:rPr>
                <a:t>Impulsar la investigación aplicada en el territorio.</a:t>
              </a:r>
              <a:endParaRPr lang="en-US" sz="1400" dirty="0"/>
            </a:p>
          </p:txBody>
        </p:sp>
        <p:sp>
          <p:nvSpPr>
            <p:cNvPr id="59" name="Text 20"/>
            <p:cNvSpPr/>
            <p:nvPr/>
          </p:nvSpPr>
          <p:spPr>
            <a:xfrm>
              <a:off x="6818866" y="3064565"/>
              <a:ext cx="73152" cy="274320"/>
            </a:xfrm>
            <a:prstGeom prst="rect">
              <a:avLst/>
            </a:prstGeom>
            <a:noFill/>
            <a:ln/>
          </p:spPr>
          <p:txBody>
            <a:bodyPr vert="horz" wrap="none" lIns="0" tIns="0" rIns="0" bIns="0" rtlCol="0" anchor="t">
              <a:normAutofit/>
            </a:bodyPr>
            <a:lstStyle/>
            <a:p>
              <a:pPr marL="0" indent="0" algn="l">
                <a:lnSpc>
                  <a:spcPct val="100000"/>
                </a:lnSpc>
                <a:buNone/>
              </a:pPr>
              <a:r>
                <a:rPr lang="en-US" sz="1600" dirty="0">
                  <a:latin typeface="Arial" pitchFamily="34" charset="0"/>
                  <a:ea typeface="Arial" pitchFamily="34" charset="-122"/>
                  <a:cs typeface="Arial" pitchFamily="34" charset="-120"/>
                </a:rPr>
                <a:t>•</a:t>
              </a:r>
              <a:endParaRPr lang="en-US" sz="1600" dirty="0"/>
            </a:p>
          </p:txBody>
        </p:sp>
        <p:sp>
          <p:nvSpPr>
            <p:cNvPr id="60" name="Text 21"/>
            <p:cNvSpPr/>
            <p:nvPr/>
          </p:nvSpPr>
          <p:spPr>
            <a:xfrm>
              <a:off x="6885541" y="3064565"/>
              <a:ext cx="4818888" cy="274320"/>
            </a:xfrm>
            <a:prstGeom prst="rect">
              <a:avLst/>
            </a:prstGeom>
            <a:noFill/>
            <a:ln/>
          </p:spPr>
          <p:txBody>
            <a:bodyPr vert="horz" wrap="none" lIns="95250" tIns="0" rIns="0" bIns="0" rtlCol="0" anchor="t">
              <a:normAutofit/>
            </a:bodyPr>
            <a:lstStyle/>
            <a:p>
              <a:pPr marL="0" indent="0" algn="l">
                <a:lnSpc>
                  <a:spcPct val="100000"/>
                </a:lnSpc>
                <a:buNone/>
              </a:pPr>
              <a:r>
                <a:rPr lang="en-US" sz="1400" dirty="0">
                  <a:latin typeface="Arial" pitchFamily="34" charset="0"/>
                  <a:ea typeface="Arial" pitchFamily="34" charset="-122"/>
                  <a:cs typeface="Arial" pitchFamily="34" charset="-120"/>
                </a:rPr>
                <a:t>Ofrecer oportunidades de pasantías estudiantiles.</a:t>
              </a:r>
              <a:endParaRPr lang="en-US" sz="1400" dirty="0"/>
            </a:p>
          </p:txBody>
        </p:sp>
        <p:sp>
          <p:nvSpPr>
            <p:cNvPr id="61" name="Text 22"/>
            <p:cNvSpPr/>
            <p:nvPr/>
          </p:nvSpPr>
          <p:spPr>
            <a:xfrm>
              <a:off x="6818866" y="3445565"/>
              <a:ext cx="73152" cy="274320"/>
            </a:xfrm>
            <a:prstGeom prst="rect">
              <a:avLst/>
            </a:prstGeom>
            <a:noFill/>
            <a:ln/>
          </p:spPr>
          <p:txBody>
            <a:bodyPr vert="horz" wrap="none" lIns="0" tIns="0" rIns="0" bIns="0" rtlCol="0" anchor="t">
              <a:normAutofit/>
            </a:bodyPr>
            <a:lstStyle/>
            <a:p>
              <a:pPr marL="0" indent="0" algn="l">
                <a:lnSpc>
                  <a:spcPct val="100000"/>
                </a:lnSpc>
                <a:buNone/>
              </a:pPr>
              <a:r>
                <a:rPr lang="en-US" sz="1600" dirty="0">
                  <a:latin typeface="Arial" pitchFamily="34" charset="0"/>
                  <a:ea typeface="Arial" pitchFamily="34" charset="-122"/>
                  <a:cs typeface="Arial" pitchFamily="34" charset="-120"/>
                </a:rPr>
                <a:t>•</a:t>
              </a:r>
              <a:endParaRPr lang="en-US" sz="1600" dirty="0"/>
            </a:p>
          </p:txBody>
        </p:sp>
        <p:sp>
          <p:nvSpPr>
            <p:cNvPr id="62" name="Text 23"/>
            <p:cNvSpPr/>
            <p:nvPr/>
          </p:nvSpPr>
          <p:spPr>
            <a:xfrm>
              <a:off x="6885541" y="3445565"/>
              <a:ext cx="4818888" cy="274320"/>
            </a:xfrm>
            <a:prstGeom prst="rect">
              <a:avLst/>
            </a:prstGeom>
            <a:noFill/>
            <a:ln/>
          </p:spPr>
          <p:txBody>
            <a:bodyPr vert="horz" wrap="none" lIns="95250" tIns="0" rIns="0" bIns="0" rtlCol="0" anchor="t">
              <a:normAutofit/>
            </a:bodyPr>
            <a:lstStyle/>
            <a:p>
              <a:pPr marL="0" indent="0" algn="l">
                <a:lnSpc>
                  <a:spcPct val="100000"/>
                </a:lnSpc>
                <a:buNone/>
              </a:pPr>
              <a:r>
                <a:rPr lang="en-US" sz="1400" dirty="0">
                  <a:latin typeface="Arial" pitchFamily="34" charset="0"/>
                  <a:ea typeface="Arial" pitchFamily="34" charset="-122"/>
                  <a:cs typeface="Arial" pitchFamily="34" charset="-120"/>
                </a:rPr>
                <a:t>Direccionar tesis hacia las necesidades locales.</a:t>
              </a:r>
              <a:endParaRPr lang="en-US" sz="1400" dirty="0"/>
            </a:p>
          </p:txBody>
        </p:sp>
        <p:pic>
          <p:nvPicPr>
            <p:cNvPr id="64" name="Image 2" descr="image.png"/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222928" y="4426640"/>
              <a:ext cx="266700" cy="295275"/>
            </a:xfrm>
            <a:prstGeom prst="rect">
              <a:avLst/>
            </a:prstGeom>
            <a:noFill/>
          </p:spPr>
        </p:pic>
        <p:sp>
          <p:nvSpPr>
            <p:cNvPr id="65" name="Text 25"/>
            <p:cNvSpPr/>
            <p:nvPr/>
          </p:nvSpPr>
          <p:spPr>
            <a:xfrm>
              <a:off x="1489628" y="4426640"/>
              <a:ext cx="4663440" cy="301752"/>
            </a:xfrm>
            <a:prstGeom prst="rect">
              <a:avLst/>
            </a:prstGeom>
            <a:noFill/>
            <a:ln/>
          </p:spPr>
          <p:txBody>
            <a:bodyPr vert="horz" wrap="none" lIns="114300" tIns="0" rIns="0" bIns="0" rtlCol="0" anchor="ctr">
              <a:normAutofit lnSpcReduction="10000"/>
            </a:bodyPr>
            <a:lstStyle/>
            <a:p>
              <a:pPr marL="0" indent="0" algn="l">
                <a:lnSpc>
                  <a:spcPct val="100000"/>
                </a:lnSpc>
                <a:buNone/>
              </a:pPr>
              <a:r>
                <a:rPr lang="en-US" sz="2000" b="1" dirty="0">
                  <a:latin typeface="Times New Roman" pitchFamily="34" charset="0"/>
                  <a:ea typeface="Times New Roman" pitchFamily="34" charset="-122"/>
                  <a:cs typeface="Times New Roman" pitchFamily="34" charset="-120"/>
                </a:rPr>
                <a:t>Resultados Destacados 2025</a:t>
              </a:r>
              <a:endParaRPr lang="en-US" sz="2000" dirty="0"/>
            </a:p>
          </p:txBody>
        </p:sp>
        <p:sp>
          <p:nvSpPr>
            <p:cNvPr id="66" name="Text 26"/>
            <p:cNvSpPr/>
            <p:nvPr/>
          </p:nvSpPr>
          <p:spPr>
            <a:xfrm>
              <a:off x="2189403" y="5026715"/>
              <a:ext cx="393192" cy="685800"/>
            </a:xfrm>
            <a:prstGeom prst="rect">
              <a:avLst/>
            </a:prstGeom>
            <a:noFill/>
            <a:ln/>
          </p:spPr>
          <p:txBody>
            <a:bodyPr vert="horz" wrap="none" lIns="0" tIns="0" rIns="0" bIns="0" rtlCol="0" anchor="t">
              <a:normAutofit fontScale="92500" lnSpcReduction="10000"/>
            </a:bodyPr>
            <a:lstStyle/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5400" b="1" dirty="0">
                  <a:latin typeface="Arial" pitchFamily="34" charset="0"/>
                  <a:ea typeface="Arial" pitchFamily="34" charset="-122"/>
                  <a:cs typeface="Arial" pitchFamily="34" charset="-120"/>
                </a:rPr>
                <a:t>6</a:t>
              </a:r>
              <a:endParaRPr lang="en-US" sz="5400" dirty="0"/>
            </a:p>
          </p:txBody>
        </p:sp>
        <p:sp>
          <p:nvSpPr>
            <p:cNvPr id="67" name="Text 27"/>
            <p:cNvSpPr/>
            <p:nvPr/>
          </p:nvSpPr>
          <p:spPr>
            <a:xfrm>
              <a:off x="1669412" y="5788715"/>
              <a:ext cx="1435608" cy="347472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t"/>
            <a:lstStyle/>
            <a:p>
              <a:pPr marL="0" indent="0" algn="ctr">
                <a:lnSpc>
                  <a:spcPts val="1440"/>
                </a:lnSpc>
                <a:buNone/>
              </a:pPr>
              <a:r>
                <a:rPr lang="en-US" sz="1400" dirty="0">
                  <a:latin typeface="Arial" pitchFamily="34" charset="0"/>
                  <a:ea typeface="Arial" pitchFamily="34" charset="-122"/>
                  <a:cs typeface="Arial" pitchFamily="34" charset="-120"/>
                </a:rPr>
                <a:t>Pasantes de la Universidad UTELVT</a:t>
              </a:r>
              <a:endParaRPr lang="en-US" sz="1400" dirty="0"/>
            </a:p>
          </p:txBody>
        </p:sp>
        <p:sp>
          <p:nvSpPr>
            <p:cNvPr id="68" name="Text 28"/>
            <p:cNvSpPr/>
            <p:nvPr/>
          </p:nvSpPr>
          <p:spPr>
            <a:xfrm>
              <a:off x="4701622" y="5026715"/>
              <a:ext cx="393192" cy="685800"/>
            </a:xfrm>
            <a:prstGeom prst="rect">
              <a:avLst/>
            </a:prstGeom>
            <a:noFill/>
            <a:ln/>
          </p:spPr>
          <p:txBody>
            <a:bodyPr vert="horz" wrap="none" lIns="0" tIns="0" rIns="0" bIns="0" rtlCol="0" anchor="t">
              <a:normAutofit fontScale="92500" lnSpcReduction="10000"/>
            </a:bodyPr>
            <a:lstStyle/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5400" b="1" dirty="0">
                  <a:latin typeface="Arial" pitchFamily="34" charset="0"/>
                  <a:ea typeface="Arial" pitchFamily="34" charset="-122"/>
                  <a:cs typeface="Arial" pitchFamily="34" charset="-120"/>
                </a:rPr>
                <a:t>1</a:t>
              </a:r>
              <a:endParaRPr lang="en-US" sz="5400" dirty="0"/>
            </a:p>
          </p:txBody>
        </p:sp>
        <p:sp>
          <p:nvSpPr>
            <p:cNvPr id="69" name="Text 29"/>
            <p:cNvSpPr/>
            <p:nvPr/>
          </p:nvSpPr>
          <p:spPr>
            <a:xfrm>
              <a:off x="4181631" y="5788715"/>
              <a:ext cx="1435608" cy="347472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t"/>
            <a:lstStyle/>
            <a:p>
              <a:pPr marL="0" indent="0" algn="ctr">
                <a:lnSpc>
                  <a:spcPts val="1440"/>
                </a:lnSpc>
                <a:buNone/>
              </a:pPr>
              <a:r>
                <a:rPr lang="en-US" sz="1400" dirty="0">
                  <a:latin typeface="Arial" pitchFamily="34" charset="0"/>
                  <a:ea typeface="Arial" pitchFamily="34" charset="-122"/>
                  <a:cs typeface="Arial" pitchFamily="34" charset="-120"/>
                </a:rPr>
                <a:t>Pasante de la U. Técnica del Norte</a:t>
              </a:r>
              <a:endParaRPr lang="en-US" sz="1400" dirty="0"/>
            </a:p>
          </p:txBody>
        </p:sp>
        <p:pic>
          <p:nvPicPr>
            <p:cNvPr id="71" name="Image 3" descr="image.png"/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6771241" y="4426640"/>
              <a:ext cx="266700" cy="295275"/>
            </a:xfrm>
            <a:prstGeom prst="rect">
              <a:avLst/>
            </a:prstGeom>
            <a:noFill/>
          </p:spPr>
        </p:pic>
        <p:sp>
          <p:nvSpPr>
            <p:cNvPr id="72" name="Text 31"/>
            <p:cNvSpPr/>
            <p:nvPr/>
          </p:nvSpPr>
          <p:spPr>
            <a:xfrm>
              <a:off x="7037941" y="4426640"/>
              <a:ext cx="4663440" cy="301752"/>
            </a:xfrm>
            <a:prstGeom prst="rect">
              <a:avLst/>
            </a:prstGeom>
            <a:noFill/>
            <a:ln/>
          </p:spPr>
          <p:txBody>
            <a:bodyPr vert="horz" wrap="none" lIns="114300" tIns="0" rIns="0" bIns="0" rtlCol="0" anchor="ctr">
              <a:normAutofit lnSpcReduction="10000"/>
            </a:bodyPr>
            <a:lstStyle/>
            <a:p>
              <a:pPr marL="0" indent="0" algn="l">
                <a:lnSpc>
                  <a:spcPct val="100000"/>
                </a:lnSpc>
                <a:buNone/>
              </a:pPr>
              <a:r>
                <a:rPr lang="en-US" sz="2000" b="1" dirty="0">
                  <a:latin typeface="Times New Roman" pitchFamily="34" charset="0"/>
                  <a:ea typeface="Times New Roman" pitchFamily="34" charset="-122"/>
                  <a:cs typeface="Times New Roman" pitchFamily="34" charset="-120"/>
                </a:rPr>
                <a:t>Desafíos a Superar</a:t>
              </a:r>
              <a:endParaRPr lang="en-US" sz="2000" dirty="0"/>
            </a:p>
          </p:txBody>
        </p:sp>
        <p:sp>
          <p:nvSpPr>
            <p:cNvPr id="73" name="Text 32"/>
            <p:cNvSpPr/>
            <p:nvPr/>
          </p:nvSpPr>
          <p:spPr>
            <a:xfrm>
              <a:off x="6818866" y="4874315"/>
              <a:ext cx="73152" cy="274320"/>
            </a:xfrm>
            <a:prstGeom prst="rect">
              <a:avLst/>
            </a:prstGeom>
            <a:noFill/>
            <a:ln/>
          </p:spPr>
          <p:txBody>
            <a:bodyPr vert="horz" wrap="none" lIns="0" tIns="0" rIns="0" bIns="0" rtlCol="0" anchor="t">
              <a:normAutofit/>
            </a:bodyPr>
            <a:lstStyle/>
            <a:p>
              <a:pPr marL="0" indent="0" algn="l">
                <a:lnSpc>
                  <a:spcPct val="100000"/>
                </a:lnSpc>
                <a:buNone/>
              </a:pPr>
              <a:r>
                <a:rPr lang="en-US" sz="1600" dirty="0">
                  <a:latin typeface="Arial" pitchFamily="34" charset="0"/>
                  <a:ea typeface="Arial" pitchFamily="34" charset="-122"/>
                  <a:cs typeface="Arial" pitchFamily="34" charset="-120"/>
                </a:rPr>
                <a:t>•</a:t>
              </a:r>
              <a:endParaRPr lang="en-US" sz="1600" dirty="0"/>
            </a:p>
          </p:txBody>
        </p:sp>
        <p:sp>
          <p:nvSpPr>
            <p:cNvPr id="74" name="Text 33"/>
            <p:cNvSpPr/>
            <p:nvPr/>
          </p:nvSpPr>
          <p:spPr>
            <a:xfrm>
              <a:off x="6885541" y="4874315"/>
              <a:ext cx="4818888" cy="274320"/>
            </a:xfrm>
            <a:prstGeom prst="rect">
              <a:avLst/>
            </a:prstGeom>
            <a:noFill/>
            <a:ln/>
          </p:spPr>
          <p:txBody>
            <a:bodyPr vert="horz" wrap="none" lIns="95250" tIns="0" rIns="0" bIns="0" rtlCol="0" anchor="t">
              <a:normAutofit/>
            </a:bodyPr>
            <a:lstStyle/>
            <a:p>
              <a:pPr marL="0" indent="0" algn="l">
                <a:lnSpc>
                  <a:spcPct val="100000"/>
                </a:lnSpc>
                <a:buNone/>
              </a:pPr>
              <a:r>
                <a:rPr lang="en-US" sz="1400" dirty="0">
                  <a:latin typeface="Arial" pitchFamily="34" charset="0"/>
                  <a:ea typeface="Arial" pitchFamily="34" charset="-122"/>
                  <a:cs typeface="Arial" pitchFamily="34" charset="-120"/>
                </a:rPr>
                <a:t>Inseguridad en la provincia que limita el trabajo de campo.</a:t>
              </a:r>
              <a:endParaRPr lang="en-US" sz="1400" dirty="0"/>
            </a:p>
          </p:txBody>
        </p:sp>
        <p:sp>
          <p:nvSpPr>
            <p:cNvPr id="75" name="Text 34"/>
            <p:cNvSpPr/>
            <p:nvPr/>
          </p:nvSpPr>
          <p:spPr>
            <a:xfrm>
              <a:off x="6818866" y="5255315"/>
              <a:ext cx="73152" cy="274320"/>
            </a:xfrm>
            <a:prstGeom prst="rect">
              <a:avLst/>
            </a:prstGeom>
            <a:noFill/>
            <a:ln/>
          </p:spPr>
          <p:txBody>
            <a:bodyPr vert="horz" wrap="none" lIns="0" tIns="0" rIns="0" bIns="0" rtlCol="0" anchor="t">
              <a:normAutofit/>
            </a:bodyPr>
            <a:lstStyle/>
            <a:p>
              <a:pPr marL="0" indent="0" algn="l">
                <a:lnSpc>
                  <a:spcPct val="100000"/>
                </a:lnSpc>
                <a:buNone/>
              </a:pPr>
              <a:r>
                <a:rPr lang="en-US" sz="1600" dirty="0">
                  <a:latin typeface="Arial" pitchFamily="34" charset="0"/>
                  <a:ea typeface="Arial" pitchFamily="34" charset="-122"/>
                  <a:cs typeface="Arial" pitchFamily="34" charset="-120"/>
                </a:rPr>
                <a:t>•</a:t>
              </a:r>
              <a:endParaRPr lang="en-US" sz="1600" dirty="0"/>
            </a:p>
          </p:txBody>
        </p:sp>
        <p:sp>
          <p:nvSpPr>
            <p:cNvPr id="76" name="Text 35"/>
            <p:cNvSpPr/>
            <p:nvPr/>
          </p:nvSpPr>
          <p:spPr>
            <a:xfrm>
              <a:off x="6885541" y="5255315"/>
              <a:ext cx="4727448" cy="457200"/>
            </a:xfrm>
            <a:prstGeom prst="rect">
              <a:avLst/>
            </a:prstGeom>
            <a:noFill/>
            <a:ln/>
          </p:spPr>
          <p:txBody>
            <a:bodyPr vert="horz" wrap="square" lIns="95250" tIns="0" rIns="0" bIns="0" rtlCol="0" anchor="t"/>
            <a:lstStyle/>
            <a:p>
              <a:pPr marL="0" indent="0" algn="l">
                <a:lnSpc>
                  <a:spcPts val="1800"/>
                </a:lnSpc>
                <a:buNone/>
              </a:pPr>
              <a:r>
                <a:rPr lang="en-US" sz="1400" dirty="0">
                  <a:latin typeface="Arial" pitchFamily="34" charset="0"/>
                  <a:ea typeface="Arial" pitchFamily="34" charset="-122"/>
                  <a:cs typeface="Arial" pitchFamily="34" charset="-120"/>
                </a:rPr>
                <a:t>Alineación entre propuestas académicas y demandas reales del territorio.</a:t>
              </a:r>
              <a:endParaRPr lang="en-US" sz="1400" dirty="0"/>
            </a:p>
          </p:txBody>
        </p:sp>
      </p:grpSp>
      <p:pic>
        <p:nvPicPr>
          <p:cNvPr id="77" name="Imagen 1">
            <a:extLst>
              <a:ext uri="{FF2B5EF4-FFF2-40B4-BE49-F238E27FC236}">
                <a16:creationId xmlns:a16="http://schemas.microsoft.com/office/drawing/2014/main" xmlns="" id="{0EA38FC4-7D86-41F9-0570-45FCA24FE7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67" y="79512"/>
            <a:ext cx="2507509" cy="861393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0EA38FC4-7D86-41F9-0570-45FCA24FE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4" y="2"/>
            <a:ext cx="2507509" cy="86139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t="31571" b="17343"/>
          <a:stretch/>
        </p:blipFill>
        <p:spPr>
          <a:xfrm rot="21274647">
            <a:off x="1372646" y="894402"/>
            <a:ext cx="4493191" cy="2458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3">
            <a:extLst>
              <a:ext uri="{FF2B5EF4-FFF2-40B4-BE49-F238E27FC236}">
                <a16:creationId xmlns:a16="http://schemas.microsoft.com/office/drawing/2014/main" xmlns="" id="{51C6BC94-2729-4EF9-8FA3-ECA3A4CE90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52123">
            <a:off x="1129135" y="3963411"/>
            <a:ext cx="3419979" cy="2461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2743" y="3240722"/>
            <a:ext cx="3352800" cy="2382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9">
            <a:extLst>
              <a:ext uri="{FF2B5EF4-FFF2-40B4-BE49-F238E27FC236}">
                <a16:creationId xmlns:a16="http://schemas.microsoft.com/office/drawing/2014/main" xmlns="" id="{193F5E3B-0F66-4CF0-B01B-CFFAAC7CA8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7445" y="4501930"/>
            <a:ext cx="3883055" cy="20385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11 Imagen" descr="IMG-20260425-WA0273.jpg"/>
          <p:cNvPicPr>
            <a:picLocks noChangeAspect="1"/>
          </p:cNvPicPr>
          <p:nvPr/>
        </p:nvPicPr>
        <p:blipFill>
          <a:blip r:embed="rId7"/>
          <a:srcRect b="20238"/>
          <a:stretch>
            <a:fillRect/>
          </a:stretch>
        </p:blipFill>
        <p:spPr>
          <a:xfrm>
            <a:off x="7200900" y="419100"/>
            <a:ext cx="4267200" cy="2552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2"/>
          <p:cNvSpPr/>
          <p:nvPr/>
        </p:nvSpPr>
        <p:spPr>
          <a:xfrm>
            <a:off x="3835990" y="558251"/>
            <a:ext cx="5715000" cy="53035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t">
            <a:normAutofit lnSpcReduction="1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CUMPLIMIENTO DEL POA 2025</a:t>
            </a:r>
            <a:endParaRPr lang="en-US" sz="3600" dirty="0"/>
          </a:p>
        </p:txBody>
      </p:sp>
      <p:sp>
        <p:nvSpPr>
          <p:cNvPr id="4" name="Text 4"/>
          <p:cNvSpPr/>
          <p:nvPr/>
        </p:nvSpPr>
        <p:spPr>
          <a:xfrm>
            <a:off x="1272210" y="1252954"/>
            <a:ext cx="9939130" cy="82296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ctr">
              <a:lnSpc>
                <a:spcPts val="2160"/>
              </a:lnSpc>
              <a:buNone/>
            </a:pPr>
            <a:r>
              <a:rPr lang="en-US" sz="1600" dirty="0">
                <a:latin typeface="Arial" pitchFamily="34" charset="0"/>
                <a:ea typeface="Arial" pitchFamily="34" charset="-122"/>
                <a:cs typeface="Arial" pitchFamily="34" charset="-120"/>
              </a:rPr>
              <a:t>CONAGOPARE Esmeraldas ha logrado un progreso significativo en la ejecución de sus metas estatutarias, centralizando su misión en la representación y articulación de los 57 GADPR. Se reforzó la visibilidad institucional y se ejecutaron talleres clave para consolidar la capacidad operativa.</a:t>
            </a:r>
            <a:endParaRPr lang="en-US" sz="1600" dirty="0"/>
          </a:p>
        </p:txBody>
      </p:sp>
      <p:grpSp>
        <p:nvGrpSpPr>
          <p:cNvPr id="30" name="29 Grupo"/>
          <p:cNvGrpSpPr/>
          <p:nvPr/>
        </p:nvGrpSpPr>
        <p:grpSpPr>
          <a:xfrm>
            <a:off x="1070983" y="2141886"/>
            <a:ext cx="10571055" cy="4528102"/>
            <a:chOff x="580653" y="2141886"/>
            <a:chExt cx="10571055" cy="4528102"/>
          </a:xfrm>
        </p:grpSpPr>
        <p:pic>
          <p:nvPicPr>
            <p:cNvPr id="5" name="Image 0" descr="image.png"/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1953683" y="2402788"/>
              <a:ext cx="457200" cy="495300"/>
            </a:xfrm>
            <a:prstGeom prst="rect">
              <a:avLst/>
            </a:prstGeom>
            <a:noFill/>
          </p:spPr>
        </p:pic>
        <p:sp>
          <p:nvSpPr>
            <p:cNvPr id="6" name="Text 6"/>
            <p:cNvSpPr/>
            <p:nvPr/>
          </p:nvSpPr>
          <p:spPr>
            <a:xfrm>
              <a:off x="1463336" y="3088588"/>
              <a:ext cx="1444752" cy="219456"/>
            </a:xfrm>
            <a:prstGeom prst="rect">
              <a:avLst/>
            </a:prstGeom>
            <a:noFill/>
            <a:ln/>
          </p:spPr>
          <p:txBody>
            <a:bodyPr vert="horz" wrap="none" lIns="0" tIns="0" rIns="0" bIns="0" rtlCol="0" anchor="t">
              <a:normAutofit lnSpcReduction="10000"/>
            </a:bodyPr>
            <a:lstStyle/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1500" b="1" dirty="0">
                  <a:latin typeface="Times New Roman" pitchFamily="34" charset="0"/>
                  <a:ea typeface="Times New Roman" pitchFamily="34" charset="-122"/>
                  <a:cs typeface="Times New Roman" pitchFamily="34" charset="-120"/>
                </a:rPr>
                <a:t>Gestión Contable</a:t>
              </a:r>
              <a:endParaRPr lang="en-US" sz="1500" dirty="0"/>
            </a:p>
          </p:txBody>
        </p:sp>
        <p:sp>
          <p:nvSpPr>
            <p:cNvPr id="7" name="Text 7"/>
            <p:cNvSpPr/>
            <p:nvPr/>
          </p:nvSpPr>
          <p:spPr>
            <a:xfrm>
              <a:off x="729721" y="3402913"/>
              <a:ext cx="2907792" cy="429768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t"/>
            <a:lstStyle/>
            <a:p>
              <a:pPr marL="0" indent="0" algn="ctr">
                <a:lnSpc>
                  <a:spcPts val="1688"/>
                </a:lnSpc>
                <a:buNone/>
              </a:pPr>
              <a:r>
                <a:rPr lang="en-US" sz="1125" dirty="0">
                  <a:latin typeface="Arial" pitchFamily="34" charset="0"/>
                  <a:ea typeface="Arial" pitchFamily="34" charset="-122"/>
                  <a:cs typeface="Arial" pitchFamily="34" charset="-120"/>
                </a:rPr>
                <a:t>Capacitación intensiva en el sistema Fénix para una administración financiera precisa.</a:t>
              </a:r>
              <a:endParaRPr lang="en-US" sz="1125" dirty="0"/>
            </a:p>
          </p:txBody>
        </p:sp>
        <p:sp>
          <p:nvSpPr>
            <p:cNvPr id="8" name="Text 8"/>
            <p:cNvSpPr/>
            <p:nvPr/>
          </p:nvSpPr>
          <p:spPr>
            <a:xfrm>
              <a:off x="4118984" y="2155138"/>
              <a:ext cx="3397300" cy="2138363"/>
            </a:xfrm>
            <a:prstGeom prst="rect">
              <a:avLst/>
            </a:prstGeom>
            <a:noFill/>
            <a:ln w="9525">
              <a:solidFill>
                <a:srgbClr val="333333"/>
              </a:solidFill>
            </a:ln>
          </p:spPr>
          <p:txBody>
            <a:bodyPr wrap="square" rtlCol="0" anchor="ctr"/>
            <a:lstStyle/>
            <a:p>
              <a:pPr marL="0" indent="0">
                <a:buNone/>
              </a:pPr>
              <a:endParaRPr lang="en-US" dirty="0"/>
            </a:p>
          </p:txBody>
        </p:sp>
        <p:pic>
          <p:nvPicPr>
            <p:cNvPr id="9" name="Image 1" descr="image.png"/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5588959" y="2402788"/>
              <a:ext cx="457200" cy="495300"/>
            </a:xfrm>
            <a:prstGeom prst="rect">
              <a:avLst/>
            </a:prstGeom>
            <a:noFill/>
          </p:spPr>
        </p:pic>
        <p:sp>
          <p:nvSpPr>
            <p:cNvPr id="10" name="Text 9"/>
            <p:cNvSpPr/>
            <p:nvPr/>
          </p:nvSpPr>
          <p:spPr>
            <a:xfrm>
              <a:off x="5006315" y="3088588"/>
              <a:ext cx="1627632" cy="219456"/>
            </a:xfrm>
            <a:prstGeom prst="rect">
              <a:avLst/>
            </a:prstGeom>
            <a:noFill/>
            <a:ln/>
          </p:spPr>
          <p:txBody>
            <a:bodyPr vert="horz" wrap="none" lIns="0" tIns="0" rIns="0" bIns="0" rtlCol="0" anchor="t">
              <a:normAutofit lnSpcReduction="10000"/>
            </a:bodyPr>
            <a:lstStyle/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1500" b="1" dirty="0">
                  <a:latin typeface="Times New Roman" pitchFamily="34" charset="0"/>
                  <a:ea typeface="Times New Roman" pitchFamily="34" charset="-122"/>
                  <a:cs typeface="Times New Roman" pitchFamily="34" charset="-120"/>
                </a:rPr>
                <a:t>Planificación Anual</a:t>
              </a:r>
              <a:endParaRPr lang="en-US" sz="1500" dirty="0"/>
            </a:p>
          </p:txBody>
        </p:sp>
        <p:sp>
          <p:nvSpPr>
            <p:cNvPr id="11" name="Text 10"/>
            <p:cNvSpPr/>
            <p:nvPr/>
          </p:nvSpPr>
          <p:spPr>
            <a:xfrm>
              <a:off x="4365071" y="3400531"/>
              <a:ext cx="2907792" cy="649224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t"/>
            <a:lstStyle/>
            <a:p>
              <a:pPr marL="0" indent="0" algn="ctr">
                <a:lnSpc>
                  <a:spcPts val="1688"/>
                </a:lnSpc>
                <a:buNone/>
              </a:pPr>
              <a:r>
                <a:rPr lang="en-US" sz="1125" dirty="0">
                  <a:latin typeface="Arial" pitchFamily="34" charset="0"/>
                  <a:ea typeface="Arial" pitchFamily="34" charset="-122"/>
                  <a:cs typeface="Arial" pitchFamily="34" charset="-120"/>
                </a:rPr>
                <a:t>Formulación y publicación del PAC y POA, asegurando la correcta planificación de recursos.</a:t>
              </a:r>
              <a:endParaRPr lang="en-US" sz="1125" dirty="0"/>
            </a:p>
          </p:txBody>
        </p:sp>
        <p:sp>
          <p:nvSpPr>
            <p:cNvPr id="12" name="Text 11"/>
            <p:cNvSpPr/>
            <p:nvPr/>
          </p:nvSpPr>
          <p:spPr>
            <a:xfrm>
              <a:off x="7754408" y="2155138"/>
              <a:ext cx="3397300" cy="2138363"/>
            </a:xfrm>
            <a:prstGeom prst="rect">
              <a:avLst/>
            </a:prstGeom>
            <a:noFill/>
            <a:ln w="9525">
              <a:solidFill>
                <a:srgbClr val="333333"/>
              </a:solidFill>
            </a:ln>
          </p:spPr>
          <p:txBody>
            <a:bodyPr wrap="square" rtlCol="0" anchor="ctr"/>
            <a:lstStyle/>
            <a:p>
              <a:pPr marL="0" indent="0">
                <a:buNone/>
              </a:pPr>
              <a:endParaRPr lang="en-US" dirty="0"/>
            </a:p>
          </p:txBody>
        </p:sp>
        <p:pic>
          <p:nvPicPr>
            <p:cNvPr id="13" name="Image 2" descr="image.png"/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9224384" y="2402788"/>
              <a:ext cx="457200" cy="495300"/>
            </a:xfrm>
            <a:prstGeom prst="rect">
              <a:avLst/>
            </a:prstGeom>
            <a:noFill/>
          </p:spPr>
        </p:pic>
        <p:sp>
          <p:nvSpPr>
            <p:cNvPr id="14" name="Text 12"/>
            <p:cNvSpPr/>
            <p:nvPr/>
          </p:nvSpPr>
          <p:spPr>
            <a:xfrm>
              <a:off x="8306629" y="3088588"/>
              <a:ext cx="2295144" cy="219456"/>
            </a:xfrm>
            <a:prstGeom prst="rect">
              <a:avLst/>
            </a:prstGeom>
            <a:noFill/>
            <a:ln/>
          </p:spPr>
          <p:txBody>
            <a:bodyPr vert="horz" wrap="none" lIns="0" tIns="0" rIns="0" bIns="0" rtlCol="0" anchor="t">
              <a:normAutofit lnSpcReduction="10000"/>
            </a:bodyPr>
            <a:lstStyle/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1500" b="1" dirty="0">
                  <a:latin typeface="Times New Roman" pitchFamily="34" charset="0"/>
                  <a:ea typeface="Times New Roman" pitchFamily="34" charset="-122"/>
                  <a:cs typeface="Times New Roman" pitchFamily="34" charset="-120"/>
                </a:rPr>
                <a:t>Normativa y Transparencia</a:t>
              </a:r>
              <a:endParaRPr lang="en-US" sz="1500" dirty="0"/>
            </a:p>
          </p:txBody>
        </p:sp>
        <p:sp>
          <p:nvSpPr>
            <p:cNvPr id="15" name="Text 13"/>
            <p:cNvSpPr/>
            <p:nvPr/>
          </p:nvSpPr>
          <p:spPr>
            <a:xfrm>
              <a:off x="8000496" y="3400531"/>
              <a:ext cx="2907792" cy="649224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t"/>
            <a:lstStyle/>
            <a:p>
              <a:pPr marL="0" indent="0" algn="ctr">
                <a:lnSpc>
                  <a:spcPts val="1688"/>
                </a:lnSpc>
                <a:buNone/>
              </a:pPr>
              <a:r>
                <a:rPr lang="en-US" sz="1125" dirty="0">
                  <a:latin typeface="Arial" pitchFamily="34" charset="0"/>
                  <a:ea typeface="Arial" pitchFamily="34" charset="-122"/>
                  <a:cs typeface="Arial" pitchFamily="34" charset="-120"/>
                </a:rPr>
                <a:t>Talleres sobre la LOTAIP y normativas de rendición de cuentas para una gestión transparente.</a:t>
              </a:r>
              <a:endParaRPr lang="en-US" sz="1125" dirty="0"/>
            </a:p>
          </p:txBody>
        </p:sp>
        <p:pic>
          <p:nvPicPr>
            <p:cNvPr id="16" name="Image 3" descr="image.png"/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953683" y="4779275"/>
              <a:ext cx="457200" cy="495300"/>
            </a:xfrm>
            <a:prstGeom prst="rect">
              <a:avLst/>
            </a:prstGeom>
            <a:noFill/>
          </p:spPr>
        </p:pic>
        <p:sp>
          <p:nvSpPr>
            <p:cNvPr id="17" name="Text 15"/>
            <p:cNvSpPr/>
            <p:nvPr/>
          </p:nvSpPr>
          <p:spPr>
            <a:xfrm>
              <a:off x="1487625" y="5465075"/>
              <a:ext cx="1389888" cy="219456"/>
            </a:xfrm>
            <a:prstGeom prst="rect">
              <a:avLst/>
            </a:prstGeom>
            <a:noFill/>
            <a:ln/>
          </p:spPr>
          <p:txBody>
            <a:bodyPr vert="horz" wrap="none" lIns="0" tIns="0" rIns="0" bIns="0" rtlCol="0" anchor="t">
              <a:normAutofit lnSpcReduction="10000"/>
            </a:bodyPr>
            <a:lstStyle/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1500" b="1" dirty="0">
                  <a:latin typeface="Times New Roman" pitchFamily="34" charset="0"/>
                  <a:ea typeface="Times New Roman" pitchFamily="34" charset="-122"/>
                  <a:cs typeface="Times New Roman" pitchFamily="34" charset="-120"/>
                </a:rPr>
                <a:t>Talento Humano</a:t>
              </a:r>
              <a:endParaRPr lang="en-US" sz="1500" dirty="0"/>
            </a:p>
          </p:txBody>
        </p:sp>
        <p:sp>
          <p:nvSpPr>
            <p:cNvPr id="18" name="Text 16"/>
            <p:cNvSpPr/>
            <p:nvPr/>
          </p:nvSpPr>
          <p:spPr>
            <a:xfrm>
              <a:off x="729721" y="5777019"/>
              <a:ext cx="2907792" cy="649224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t"/>
            <a:lstStyle/>
            <a:p>
              <a:pPr marL="0" indent="0" algn="ctr">
                <a:lnSpc>
                  <a:spcPts val="1688"/>
                </a:lnSpc>
                <a:buNone/>
              </a:pPr>
              <a:r>
                <a:rPr lang="en-US" sz="1125" dirty="0">
                  <a:latin typeface="Arial" pitchFamily="34" charset="0"/>
                  <a:ea typeface="Arial" pitchFamily="34" charset="-122"/>
                  <a:cs typeface="Arial" pitchFamily="34" charset="-120"/>
                </a:rPr>
                <a:t>Fortalecimiento de la administración del personal para optimizar el rendimiento institucional.</a:t>
              </a:r>
              <a:endParaRPr lang="en-US" sz="1125" dirty="0"/>
            </a:p>
          </p:txBody>
        </p:sp>
        <p:sp>
          <p:nvSpPr>
            <p:cNvPr id="19" name="Text 17"/>
            <p:cNvSpPr/>
            <p:nvPr/>
          </p:nvSpPr>
          <p:spPr>
            <a:xfrm>
              <a:off x="4118984" y="4531625"/>
              <a:ext cx="3397300" cy="2138363"/>
            </a:xfrm>
            <a:prstGeom prst="rect">
              <a:avLst/>
            </a:prstGeom>
            <a:noFill/>
            <a:ln w="9525">
              <a:solidFill>
                <a:srgbClr val="333333"/>
              </a:solidFill>
            </a:ln>
          </p:spPr>
          <p:txBody>
            <a:bodyPr wrap="square" rtlCol="0" anchor="ctr"/>
            <a:lstStyle/>
            <a:p>
              <a:pPr marL="0" indent="0">
                <a:buNone/>
              </a:pPr>
              <a:endParaRPr lang="en-US" dirty="0"/>
            </a:p>
          </p:txBody>
        </p:sp>
        <p:pic>
          <p:nvPicPr>
            <p:cNvPr id="20" name="Image 4" descr="image.png"/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5588959" y="4779275"/>
              <a:ext cx="457200" cy="495300"/>
            </a:xfrm>
            <a:prstGeom prst="rect">
              <a:avLst/>
            </a:prstGeom>
            <a:noFill/>
          </p:spPr>
        </p:pic>
        <p:sp>
          <p:nvSpPr>
            <p:cNvPr id="21" name="Text 18"/>
            <p:cNvSpPr/>
            <p:nvPr/>
          </p:nvSpPr>
          <p:spPr>
            <a:xfrm>
              <a:off x="4763502" y="5465075"/>
              <a:ext cx="2112264" cy="219456"/>
            </a:xfrm>
            <a:prstGeom prst="rect">
              <a:avLst/>
            </a:prstGeom>
            <a:noFill/>
            <a:ln/>
          </p:spPr>
          <p:txBody>
            <a:bodyPr vert="horz" wrap="none" lIns="0" tIns="0" rIns="0" bIns="0" rtlCol="0" anchor="t">
              <a:normAutofit lnSpcReduction="10000"/>
            </a:bodyPr>
            <a:lstStyle/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1500" b="1" dirty="0">
                  <a:latin typeface="Times New Roman" pitchFamily="34" charset="0"/>
                  <a:ea typeface="Times New Roman" pitchFamily="34" charset="-122"/>
                  <a:cs typeface="Times New Roman" pitchFamily="34" charset="-120"/>
                </a:rPr>
                <a:t>Elaboración de Proyectos</a:t>
              </a:r>
              <a:endParaRPr lang="en-US" sz="1500" dirty="0"/>
            </a:p>
          </p:txBody>
        </p:sp>
        <p:sp>
          <p:nvSpPr>
            <p:cNvPr id="22" name="Text 19"/>
            <p:cNvSpPr/>
            <p:nvPr/>
          </p:nvSpPr>
          <p:spPr>
            <a:xfrm>
              <a:off x="4365071" y="5779400"/>
              <a:ext cx="2907792" cy="429768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t"/>
            <a:lstStyle/>
            <a:p>
              <a:pPr marL="0" indent="0" algn="ctr">
                <a:lnSpc>
                  <a:spcPts val="1688"/>
                </a:lnSpc>
                <a:buNone/>
              </a:pPr>
              <a:r>
                <a:rPr lang="en-US" sz="1125" dirty="0">
                  <a:latin typeface="Arial" pitchFamily="34" charset="0"/>
                  <a:ea typeface="Arial" pitchFamily="34" charset="-122"/>
                  <a:cs typeface="Arial" pitchFamily="34" charset="-120"/>
                </a:rPr>
                <a:t>Desarrollo de capacidades técnicas para la formulación de proyectos de impacto local.</a:t>
              </a:r>
              <a:endParaRPr lang="en-US" sz="1125" dirty="0"/>
            </a:p>
          </p:txBody>
        </p:sp>
        <p:sp>
          <p:nvSpPr>
            <p:cNvPr id="23" name="Text 20"/>
            <p:cNvSpPr/>
            <p:nvPr/>
          </p:nvSpPr>
          <p:spPr>
            <a:xfrm>
              <a:off x="7754408" y="4531625"/>
              <a:ext cx="3397300" cy="2138363"/>
            </a:xfrm>
            <a:prstGeom prst="rect">
              <a:avLst/>
            </a:prstGeom>
            <a:noFill/>
            <a:ln w="9525">
              <a:solidFill>
                <a:srgbClr val="333333"/>
              </a:solidFill>
            </a:ln>
          </p:spPr>
          <p:txBody>
            <a:bodyPr wrap="square" rtlCol="0" anchor="ctr"/>
            <a:lstStyle/>
            <a:p>
              <a:pPr marL="0" indent="0">
                <a:buNone/>
              </a:pPr>
              <a:endParaRPr lang="en-US" dirty="0"/>
            </a:p>
          </p:txBody>
        </p:sp>
        <p:pic>
          <p:nvPicPr>
            <p:cNvPr id="24" name="Image 5" descr="image.png"/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9224384" y="4779275"/>
              <a:ext cx="457200" cy="495300"/>
            </a:xfrm>
            <a:prstGeom prst="rect">
              <a:avLst/>
            </a:prstGeom>
            <a:noFill/>
          </p:spPr>
        </p:pic>
        <p:sp>
          <p:nvSpPr>
            <p:cNvPr id="25" name="Text 21"/>
            <p:cNvSpPr/>
            <p:nvPr/>
          </p:nvSpPr>
          <p:spPr>
            <a:xfrm>
              <a:off x="8568948" y="5465075"/>
              <a:ext cx="1773936" cy="219456"/>
            </a:xfrm>
            <a:prstGeom prst="rect">
              <a:avLst/>
            </a:prstGeom>
            <a:noFill/>
            <a:ln/>
          </p:spPr>
          <p:txBody>
            <a:bodyPr vert="horz" wrap="none" lIns="0" tIns="0" rIns="0" bIns="0" rtlCol="0" anchor="t">
              <a:normAutofit lnSpcReduction="10000"/>
            </a:bodyPr>
            <a:lstStyle/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1500" b="1" dirty="0">
                  <a:latin typeface="Times New Roman" pitchFamily="34" charset="0"/>
                  <a:ea typeface="Times New Roman" pitchFamily="34" charset="-122"/>
                  <a:cs typeface="Times New Roman" pitchFamily="34" charset="-120"/>
                </a:rPr>
                <a:t>Entidades de Control</a:t>
              </a:r>
              <a:endParaRPr lang="en-US" sz="1500" dirty="0"/>
            </a:p>
          </p:txBody>
        </p:sp>
        <p:sp>
          <p:nvSpPr>
            <p:cNvPr id="26" name="Text 22"/>
            <p:cNvSpPr/>
            <p:nvPr/>
          </p:nvSpPr>
          <p:spPr>
            <a:xfrm>
              <a:off x="8000496" y="5777019"/>
              <a:ext cx="2907792" cy="649224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t"/>
            <a:lstStyle/>
            <a:p>
              <a:pPr marL="0" indent="0" algn="ctr">
                <a:lnSpc>
                  <a:spcPts val="1688"/>
                </a:lnSpc>
                <a:buNone/>
              </a:pPr>
              <a:r>
                <a:rPr lang="en-US" sz="1125" dirty="0">
                  <a:latin typeface="Arial" pitchFamily="34" charset="0"/>
                  <a:ea typeface="Arial" pitchFamily="34" charset="-122"/>
                  <a:cs typeface="Arial" pitchFamily="34" charset="-120"/>
                </a:rPr>
                <a:t>Interacción y cumplimiento con MinFin, SERCOP, IESS y BDE para asegurar el marco legal.</a:t>
              </a:r>
              <a:endParaRPr lang="en-US" sz="1125" dirty="0"/>
            </a:p>
          </p:txBody>
        </p:sp>
        <p:sp>
          <p:nvSpPr>
            <p:cNvPr id="27" name="Text 8"/>
            <p:cNvSpPr/>
            <p:nvPr/>
          </p:nvSpPr>
          <p:spPr>
            <a:xfrm>
              <a:off x="580653" y="2141886"/>
              <a:ext cx="3397300" cy="2138363"/>
            </a:xfrm>
            <a:prstGeom prst="rect">
              <a:avLst/>
            </a:prstGeom>
            <a:noFill/>
            <a:ln w="9525">
              <a:solidFill>
                <a:srgbClr val="333333"/>
              </a:solidFill>
            </a:ln>
          </p:spPr>
          <p:txBody>
            <a:bodyPr wrap="square" rtlCol="0" anchor="ctr"/>
            <a:lstStyle/>
            <a:p>
              <a:pPr marL="0" indent="0">
                <a:buNone/>
              </a:pPr>
              <a:endParaRPr lang="en-US" dirty="0"/>
            </a:p>
          </p:txBody>
        </p:sp>
        <p:sp>
          <p:nvSpPr>
            <p:cNvPr id="28" name="Text 17"/>
            <p:cNvSpPr/>
            <p:nvPr/>
          </p:nvSpPr>
          <p:spPr>
            <a:xfrm>
              <a:off x="580653" y="4518373"/>
              <a:ext cx="3397300" cy="2138363"/>
            </a:xfrm>
            <a:prstGeom prst="rect">
              <a:avLst/>
            </a:prstGeom>
            <a:noFill/>
            <a:ln w="9525">
              <a:solidFill>
                <a:srgbClr val="333333"/>
              </a:solidFill>
            </a:ln>
          </p:spPr>
          <p:txBody>
            <a:bodyPr wrap="square" rtlCol="0" anchor="ctr"/>
            <a:lstStyle/>
            <a:p>
              <a:pPr marL="0" indent="0">
                <a:buNone/>
              </a:pPr>
              <a:endParaRPr lang="en-US" dirty="0"/>
            </a:p>
          </p:txBody>
        </p:sp>
      </p:grpSp>
      <p:pic>
        <p:nvPicPr>
          <p:cNvPr id="29" name="Imagen 1">
            <a:extLst>
              <a:ext uri="{FF2B5EF4-FFF2-40B4-BE49-F238E27FC236}">
                <a16:creationId xmlns:a16="http://schemas.microsoft.com/office/drawing/2014/main" xmlns="" id="{0EA38FC4-7D86-41F9-0570-45FCA24FE7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45" y="0"/>
            <a:ext cx="2507509" cy="861393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0EA38FC4-7D86-41F9-0570-45FCA24FE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4" y="2"/>
            <a:ext cx="2507509" cy="861393"/>
          </a:xfrm>
          <a:prstGeom prst="rect">
            <a:avLst/>
          </a:prstGeom>
        </p:spPr>
      </p:pic>
      <p:pic>
        <p:nvPicPr>
          <p:cNvPr id="4" name="Imagen 5">
            <a:extLst>
              <a:ext uri="{FF2B5EF4-FFF2-40B4-BE49-F238E27FC236}">
                <a16:creationId xmlns:a16="http://schemas.microsoft.com/office/drawing/2014/main" xmlns="" id="{C8ED2CDB-B44F-4403-BA2E-006BB260668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7564" y="1438253"/>
            <a:ext cx="4865229" cy="3272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n 7">
            <a:extLst>
              <a:ext uri="{FF2B5EF4-FFF2-40B4-BE49-F238E27FC236}">
                <a16:creationId xmlns:a16="http://schemas.microsoft.com/office/drawing/2014/main" xmlns="" id="{9734AE58-EB6C-4029-9D98-2A62869B8EA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5824" y="3617519"/>
            <a:ext cx="6159827" cy="2965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n 9">
            <a:extLst>
              <a:ext uri="{FF2B5EF4-FFF2-40B4-BE49-F238E27FC236}">
                <a16:creationId xmlns:a16="http://schemas.microsoft.com/office/drawing/2014/main" xmlns="" id="{7F8F8E9B-E3BA-4434-87D7-7FEF849224B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59896" y="391522"/>
            <a:ext cx="6149010" cy="29928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/>
          <p:nvPr/>
        </p:nvSpPr>
        <p:spPr>
          <a:xfrm>
            <a:off x="553775" y="1175163"/>
            <a:ext cx="11274552" cy="649224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t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300" b="1" dirty="0"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INFORMACIÓN TÉCNICA DETALLADA</a:t>
            </a:r>
            <a:endParaRPr lang="en-US" sz="3300" dirty="0"/>
          </a:p>
        </p:txBody>
      </p:sp>
      <p:sp>
        <p:nvSpPr>
          <p:cNvPr id="3" name="Text 2"/>
          <p:cNvSpPr/>
          <p:nvPr/>
        </p:nvSpPr>
        <p:spPr>
          <a:xfrm>
            <a:off x="5715000" y="998190"/>
            <a:ext cx="762000" cy="2857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Text 3"/>
          <p:cNvSpPr/>
          <p:nvPr/>
        </p:nvSpPr>
        <p:spPr>
          <a:xfrm>
            <a:off x="1763781" y="1830868"/>
            <a:ext cx="8750808" cy="283464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t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50" dirty="0">
                <a:latin typeface="Arial" pitchFamily="34" charset="0"/>
                <a:ea typeface="Arial" pitchFamily="34" charset="-122"/>
                <a:cs typeface="Arial" pitchFamily="34" charset="-120"/>
              </a:rPr>
              <a:t>Coordinación Estratégica con Entidades de Control y Logros Cuantificables</a:t>
            </a:r>
            <a:endParaRPr lang="en-US" sz="1350" dirty="0"/>
          </a:p>
        </p:txBody>
      </p:sp>
      <p:sp>
        <p:nvSpPr>
          <p:cNvPr id="5" name="Text 4"/>
          <p:cNvSpPr/>
          <p:nvPr/>
        </p:nvSpPr>
        <p:spPr>
          <a:xfrm>
            <a:off x="664264" y="2289170"/>
            <a:ext cx="3530501" cy="2908846"/>
          </a:xfrm>
          <a:prstGeom prst="rect">
            <a:avLst/>
          </a:prstGeom>
          <a:noFill/>
          <a:ln w="9525">
            <a:solidFill>
              <a:srgbClr val="333333"/>
            </a:solidFill>
          </a:ln>
        </p:spPr>
        <p:txBody>
          <a:bodyPr wrap="square" rtlCol="0" anchor="ctr"/>
          <a:lstStyle/>
          <a:p>
            <a:pPr marL="0" indent="0">
              <a:buNone/>
            </a:pPr>
            <a:endParaRPr lang="en-US" sz="2000" dirty="0"/>
          </a:p>
        </p:txBody>
      </p:sp>
      <p:pic>
        <p:nvPicPr>
          <p:cNvPr id="6" name="Image 0" descr="image.png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02389" y="2527295"/>
            <a:ext cx="342900" cy="552450"/>
          </a:xfrm>
          <a:prstGeom prst="rect">
            <a:avLst/>
          </a:prstGeom>
          <a:noFill/>
        </p:spPr>
      </p:pic>
      <p:sp>
        <p:nvSpPr>
          <p:cNvPr id="7" name="Text 5"/>
          <p:cNvSpPr/>
          <p:nvPr/>
        </p:nvSpPr>
        <p:spPr>
          <a:xfrm>
            <a:off x="1399177" y="2687286"/>
            <a:ext cx="2514600" cy="22860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t">
            <a:normAutofit lnSpcReduction="10000"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600" b="1" dirty="0"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Ministerio de Finanzas (MEF)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900752" y="3228276"/>
            <a:ext cx="3063240" cy="6858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dirty="0">
                <a:latin typeface="Arial" pitchFamily="34" charset="0"/>
                <a:ea typeface="Arial" pitchFamily="34" charset="-122"/>
                <a:cs typeface="Arial" pitchFamily="34" charset="-120"/>
              </a:rPr>
              <a:t>Capacitación en Contabilidad Gubernamental y soporte para la gestión financiera de los GAD Parroquiales.</a:t>
            </a:r>
            <a:endParaRPr lang="en-US" sz="1200" dirty="0"/>
          </a:p>
        </p:txBody>
      </p:sp>
      <p:sp>
        <p:nvSpPr>
          <p:cNvPr id="9" name="Shape 7"/>
          <p:cNvSpPr/>
          <p:nvPr/>
        </p:nvSpPr>
        <p:spPr>
          <a:xfrm>
            <a:off x="902389" y="4071238"/>
            <a:ext cx="3054251" cy="0"/>
          </a:xfrm>
          <a:prstGeom prst="line">
            <a:avLst/>
          </a:prstGeom>
          <a:noFill/>
          <a:ln w="9525">
            <a:solidFill>
              <a:srgbClr val="333333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02389" y="4227434"/>
            <a:ext cx="466344" cy="740664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t">
            <a:norm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4000" b="1" dirty="0"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57</a:t>
            </a:r>
            <a:endParaRPr lang="en-US" sz="4000" dirty="0"/>
          </a:p>
        </p:txBody>
      </p:sp>
      <p:sp>
        <p:nvSpPr>
          <p:cNvPr id="11" name="Text 9"/>
          <p:cNvSpPr/>
          <p:nvPr/>
        </p:nvSpPr>
        <p:spPr>
          <a:xfrm>
            <a:off x="1510352" y="4275059"/>
            <a:ext cx="2450592" cy="64008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680"/>
              </a:lnSpc>
              <a:buNone/>
            </a:pPr>
            <a:r>
              <a:rPr lang="en-US" sz="1100" dirty="0">
                <a:latin typeface="Arial" pitchFamily="34" charset="0"/>
                <a:ea typeface="Arial" pitchFamily="34" charset="-122"/>
                <a:cs typeface="Arial" pitchFamily="34" charset="-120"/>
              </a:rPr>
              <a:t>parroquias cumplieron con la presentación de sus informes financieros.</a:t>
            </a:r>
            <a:endParaRPr lang="en-US" sz="1100" dirty="0"/>
          </a:p>
        </p:txBody>
      </p:sp>
      <p:sp>
        <p:nvSpPr>
          <p:cNvPr id="12" name="Text 10"/>
          <p:cNvSpPr/>
          <p:nvPr/>
        </p:nvSpPr>
        <p:spPr>
          <a:xfrm>
            <a:off x="4423365" y="2289169"/>
            <a:ext cx="3530650" cy="3560087"/>
          </a:xfrm>
          <a:prstGeom prst="rect">
            <a:avLst/>
          </a:prstGeom>
          <a:noFill/>
          <a:ln w="9525">
            <a:solidFill>
              <a:srgbClr val="333333"/>
            </a:solidFill>
          </a:ln>
        </p:spPr>
        <p:txBody>
          <a:bodyPr wrap="square" rtlCol="0" anchor="ctr"/>
          <a:lstStyle/>
          <a:p>
            <a:pPr marL="0" indent="0">
              <a:buNone/>
            </a:pPr>
            <a:endParaRPr lang="en-US" sz="2000" dirty="0"/>
          </a:p>
        </p:txBody>
      </p:sp>
      <p:pic>
        <p:nvPicPr>
          <p:cNvPr id="13" name="Image 1" descr="image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59890" y="2425695"/>
            <a:ext cx="342900" cy="552450"/>
          </a:xfrm>
          <a:prstGeom prst="rect">
            <a:avLst/>
          </a:prstGeom>
          <a:noFill/>
        </p:spPr>
      </p:pic>
      <p:sp>
        <p:nvSpPr>
          <p:cNvPr id="14" name="Text 11"/>
          <p:cNvSpPr/>
          <p:nvPr/>
        </p:nvSpPr>
        <p:spPr>
          <a:xfrm>
            <a:off x="5155227" y="2572986"/>
            <a:ext cx="2569464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4499429" y="3025076"/>
            <a:ext cx="3381828" cy="6858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algn="just">
              <a:lnSpc>
                <a:spcPts val="1800"/>
              </a:lnSpc>
            </a:pPr>
            <a:r>
              <a:rPr lang="en-US" sz="1200" b="1" dirty="0" smtClean="0"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(SRI): </a:t>
            </a:r>
            <a:r>
              <a:rPr lang="en-US" sz="1200" dirty="0" err="1" smtClean="0">
                <a:latin typeface="Arial" pitchFamily="34" charset="0"/>
                <a:ea typeface="Arial" pitchFamily="34" charset="-122"/>
                <a:cs typeface="Arial" pitchFamily="34" charset="-120"/>
              </a:rPr>
              <a:t>Asesoría</a:t>
            </a:r>
            <a:r>
              <a:rPr lang="en-US" sz="1200" dirty="0" smtClean="0"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200" dirty="0">
                <a:latin typeface="Arial" pitchFamily="34" charset="0"/>
                <a:ea typeface="Arial" pitchFamily="34" charset="-122"/>
                <a:cs typeface="Arial" pitchFamily="34" charset="-120"/>
              </a:rPr>
              <a:t>clave en la declaración de impuestos y anexos, garantizando la observancia de las obligaciones tributarias.</a:t>
            </a:r>
            <a:endParaRPr lang="en-US" sz="1200" dirty="0"/>
          </a:p>
        </p:txBody>
      </p:sp>
      <p:sp>
        <p:nvSpPr>
          <p:cNvPr id="16" name="Text 13"/>
          <p:cNvSpPr/>
          <p:nvPr/>
        </p:nvSpPr>
        <p:spPr>
          <a:xfrm>
            <a:off x="8182614" y="2289170"/>
            <a:ext cx="3530650" cy="3618144"/>
          </a:xfrm>
          <a:prstGeom prst="rect">
            <a:avLst/>
          </a:prstGeom>
          <a:noFill/>
          <a:ln w="9525">
            <a:solidFill>
              <a:srgbClr val="333333"/>
            </a:solidFill>
          </a:ln>
        </p:spPr>
        <p:txBody>
          <a:bodyPr wrap="square" rtlCol="0" anchor="ctr"/>
          <a:lstStyle/>
          <a:p>
            <a:pPr marL="0" indent="0">
              <a:buNone/>
            </a:pPr>
            <a:endParaRPr lang="en-US" sz="2000" dirty="0"/>
          </a:p>
        </p:txBody>
      </p:sp>
      <p:pic>
        <p:nvPicPr>
          <p:cNvPr id="17" name="Image 2" descr="image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727025" y="2425695"/>
            <a:ext cx="342900" cy="552450"/>
          </a:xfrm>
          <a:prstGeom prst="rect">
            <a:avLst/>
          </a:prstGeom>
          <a:noFill/>
        </p:spPr>
      </p:pic>
      <p:sp>
        <p:nvSpPr>
          <p:cNvPr id="19" name="Text 15"/>
          <p:cNvSpPr/>
          <p:nvPr/>
        </p:nvSpPr>
        <p:spPr>
          <a:xfrm>
            <a:off x="8273142" y="3126676"/>
            <a:ext cx="3396343" cy="92281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800"/>
              </a:lnSpc>
            </a:pPr>
            <a:r>
              <a:rPr lang="en-US" sz="1200" b="1" dirty="0" err="1" smtClean="0"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Contraloría</a:t>
            </a:r>
            <a:r>
              <a:rPr lang="en-US" sz="1200" b="1" dirty="0" smtClean="0"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 General del Estado </a:t>
            </a:r>
            <a:r>
              <a:rPr lang="en-US" sz="1200" dirty="0" err="1" smtClean="0">
                <a:latin typeface="Arial" pitchFamily="34" charset="0"/>
                <a:ea typeface="Arial" pitchFamily="34" charset="-122"/>
                <a:cs typeface="Arial" pitchFamily="34" charset="-120"/>
              </a:rPr>
              <a:t>Fortalecimiento</a:t>
            </a:r>
            <a:r>
              <a:rPr lang="en-US" sz="1200" dirty="0" smtClean="0"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200" dirty="0">
                <a:latin typeface="Arial" pitchFamily="34" charset="0"/>
                <a:ea typeface="Arial" pitchFamily="34" charset="-122"/>
                <a:cs typeface="Arial" pitchFamily="34" charset="-120"/>
              </a:rPr>
              <a:t>en la aplicación de Normas de Control Interno y asistencia en la actualización del catastro de entidades.</a:t>
            </a:r>
            <a:endParaRPr lang="en-US" sz="1200" dirty="0"/>
          </a:p>
        </p:txBody>
      </p:sp>
      <p:sp>
        <p:nvSpPr>
          <p:cNvPr id="20" name="Text 16"/>
          <p:cNvSpPr/>
          <p:nvPr/>
        </p:nvSpPr>
        <p:spPr>
          <a:xfrm>
            <a:off x="673337" y="6119546"/>
            <a:ext cx="11078816" cy="557784"/>
          </a:xfrm>
          <a:prstGeom prst="rect">
            <a:avLst/>
          </a:prstGeom>
          <a:noFill/>
          <a:ln/>
        </p:spPr>
        <p:txBody>
          <a:bodyPr vert="horz" wrap="square" lIns="0" tIns="9525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i="1" dirty="0">
                <a:latin typeface="Arial" pitchFamily="34" charset="0"/>
                <a:ea typeface="Arial" pitchFamily="34" charset="-122"/>
                <a:cs typeface="Arial" pitchFamily="34" charset="-120"/>
              </a:rPr>
              <a:t>Esta colaboración ha robustecido la capacidad institucional, promoviendo una administración eficiente y alineada a los marcos legales vigentes.</a:t>
            </a:r>
            <a:endParaRPr lang="en-US" dirty="0"/>
          </a:p>
        </p:txBody>
      </p:sp>
      <p:pic>
        <p:nvPicPr>
          <p:cNvPr id="21" name="Imagen 1">
            <a:extLst>
              <a:ext uri="{FF2B5EF4-FFF2-40B4-BE49-F238E27FC236}">
                <a16:creationId xmlns:a16="http://schemas.microsoft.com/office/drawing/2014/main" xmlns="" id="{0EA38FC4-7D86-41F9-0570-45FCA24FE7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46" y="13254"/>
            <a:ext cx="2507509" cy="861393"/>
          </a:xfrm>
          <a:prstGeom prst="rect">
            <a:avLst/>
          </a:prstGeom>
        </p:spPr>
      </p:pic>
      <p:sp>
        <p:nvSpPr>
          <p:cNvPr id="23" name="Text 12"/>
          <p:cNvSpPr/>
          <p:nvPr/>
        </p:nvSpPr>
        <p:spPr>
          <a:xfrm>
            <a:off x="4499429" y="3794333"/>
            <a:ext cx="3367315" cy="51641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algn="just"/>
            <a:r>
              <a:rPr lang="es-ES" sz="1200" b="1" dirty="0" smtClean="0"/>
              <a:t>INMOBILIAR </a:t>
            </a:r>
            <a:r>
              <a:rPr lang="es-ES" sz="1200" dirty="0" smtClean="0"/>
              <a:t>.- 19 Vehículos en Comodato y 23 Vehículos en Transferencias</a:t>
            </a:r>
          </a:p>
        </p:txBody>
      </p:sp>
      <p:sp>
        <p:nvSpPr>
          <p:cNvPr id="24" name="Text 12"/>
          <p:cNvSpPr/>
          <p:nvPr/>
        </p:nvSpPr>
        <p:spPr>
          <a:xfrm>
            <a:off x="4470400" y="4389418"/>
            <a:ext cx="3367315" cy="51641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algn="just"/>
            <a:r>
              <a:rPr lang="es-ES" sz="1200" b="1" dirty="0" smtClean="0"/>
              <a:t>CONAGOPARE NACIONAL</a:t>
            </a:r>
            <a:r>
              <a:rPr lang="es-ES" sz="1200" dirty="0" smtClean="0"/>
              <a:t>: Asistencias Técnicas Y Capacitaciones</a:t>
            </a:r>
          </a:p>
        </p:txBody>
      </p:sp>
      <p:sp>
        <p:nvSpPr>
          <p:cNvPr id="25" name="Text 12"/>
          <p:cNvSpPr/>
          <p:nvPr/>
        </p:nvSpPr>
        <p:spPr>
          <a:xfrm>
            <a:off x="4513943" y="4897420"/>
            <a:ext cx="3367315" cy="51641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algn="just"/>
            <a:r>
              <a:rPr lang="es-ES" sz="1200" b="1" dirty="0" smtClean="0"/>
              <a:t>CONAGOPARE NACIONAL</a:t>
            </a:r>
            <a:r>
              <a:rPr lang="es-ES" sz="1200" dirty="0" smtClean="0"/>
              <a:t>: Asistencias Técnicas Y Capacitaciones</a:t>
            </a:r>
          </a:p>
          <a:p>
            <a:pPr algn="just"/>
            <a:endParaRPr lang="es-ES" sz="1200" dirty="0" smtClean="0"/>
          </a:p>
        </p:txBody>
      </p:sp>
      <p:sp>
        <p:nvSpPr>
          <p:cNvPr id="26" name="Text 12"/>
          <p:cNvSpPr/>
          <p:nvPr/>
        </p:nvSpPr>
        <p:spPr>
          <a:xfrm>
            <a:off x="8244115" y="4128163"/>
            <a:ext cx="3367315" cy="371266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algn="just"/>
            <a:r>
              <a:rPr lang="es-ES" sz="1200" b="1" dirty="0" smtClean="0"/>
              <a:t>ECU-911</a:t>
            </a:r>
            <a:r>
              <a:rPr lang="es-ES" sz="1200" dirty="0" smtClean="0"/>
              <a:t>: Capacitación a funcionarios del CONAGOPARE ESM</a:t>
            </a:r>
          </a:p>
        </p:txBody>
      </p:sp>
      <p:sp>
        <p:nvSpPr>
          <p:cNvPr id="27" name="Text 12"/>
          <p:cNvSpPr/>
          <p:nvPr/>
        </p:nvSpPr>
        <p:spPr>
          <a:xfrm>
            <a:off x="8258628" y="4621649"/>
            <a:ext cx="3367315" cy="38578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algn="just"/>
            <a:r>
              <a:rPr lang="es-ES" sz="1200" b="1" dirty="0" smtClean="0"/>
              <a:t>PETROECUADOR</a:t>
            </a:r>
            <a:r>
              <a:rPr lang="es-ES" sz="1200" dirty="0" smtClean="0"/>
              <a:t>: Apoyo en gestión de consecución de Tubos</a:t>
            </a:r>
          </a:p>
        </p:txBody>
      </p:sp>
      <p:sp>
        <p:nvSpPr>
          <p:cNvPr id="28" name="Text 12"/>
          <p:cNvSpPr/>
          <p:nvPr/>
        </p:nvSpPr>
        <p:spPr>
          <a:xfrm>
            <a:off x="8229600" y="5115136"/>
            <a:ext cx="3367315" cy="25515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algn="just"/>
            <a:r>
              <a:rPr lang="es-ES" sz="1200" b="1" dirty="0" smtClean="0"/>
              <a:t>OCP</a:t>
            </a:r>
            <a:r>
              <a:rPr lang="es-ES" sz="1200" dirty="0" smtClean="0"/>
              <a:t>: Entrega de mangueras flotantes</a:t>
            </a:r>
          </a:p>
        </p:txBody>
      </p:sp>
      <p:sp>
        <p:nvSpPr>
          <p:cNvPr id="29" name="Text 12"/>
          <p:cNvSpPr/>
          <p:nvPr/>
        </p:nvSpPr>
        <p:spPr>
          <a:xfrm>
            <a:off x="8273142" y="5405422"/>
            <a:ext cx="3425372" cy="429321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algn="just"/>
            <a:r>
              <a:rPr lang="es-ES" sz="1200" b="1" dirty="0" smtClean="0"/>
              <a:t>SECRETARIA DE PLANIFICACIÓN</a:t>
            </a:r>
            <a:r>
              <a:rPr lang="es-ES" sz="1200" dirty="0" smtClean="0"/>
              <a:t>: capacitaciones de cumplimiento de metas</a:t>
            </a:r>
          </a:p>
        </p:txBody>
      </p:sp>
      <p:sp>
        <p:nvSpPr>
          <p:cNvPr id="30" name="Text 12"/>
          <p:cNvSpPr/>
          <p:nvPr/>
        </p:nvSpPr>
        <p:spPr>
          <a:xfrm>
            <a:off x="4499428" y="5390906"/>
            <a:ext cx="3367315" cy="41480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algn="just"/>
            <a:r>
              <a:rPr lang="es-ES" sz="1200" b="1" dirty="0" smtClean="0"/>
              <a:t>GAD PROVINCIAL</a:t>
            </a:r>
            <a:r>
              <a:rPr lang="es-ES" sz="1200" dirty="0" smtClean="0"/>
              <a:t>: AT. en mantenimiento de vehículos e Informe para dar de baja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1">
            <a:extLst>
              <a:ext uri="{FF2B5EF4-FFF2-40B4-BE49-F238E27FC236}">
                <a16:creationId xmlns:a16="http://schemas.microsoft.com/office/drawing/2014/main" xmlns="" id="{0EA38FC4-7D86-41F9-0570-45FCA24FE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4" y="2"/>
            <a:ext cx="2507509" cy="861393"/>
          </a:xfrm>
          <a:prstGeom prst="rect">
            <a:avLst/>
          </a:prstGeom>
        </p:spPr>
      </p:pic>
      <p:pic>
        <p:nvPicPr>
          <p:cNvPr id="24" name="Imagen 4">
            <a:extLst>
              <a:ext uri="{FF2B5EF4-FFF2-40B4-BE49-F238E27FC236}">
                <a16:creationId xmlns="" xmlns:a16="http://schemas.microsoft.com/office/drawing/2014/main" id="{1BD20966-D1EF-455C-81EC-0EB3F0D9616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114433">
            <a:off x="1224765" y="916819"/>
            <a:ext cx="4276150" cy="25811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Imagen 3">
            <a:extLst>
              <a:ext uri="{FF2B5EF4-FFF2-40B4-BE49-F238E27FC236}">
                <a16:creationId xmlns="" xmlns:a16="http://schemas.microsoft.com/office/drawing/2014/main" id="{8493F794-93F8-480F-824D-5DA3DC6D61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30000"/>
          </a:blip>
          <a:stretch>
            <a:fillRect/>
          </a:stretch>
        </p:blipFill>
        <p:spPr>
          <a:xfrm>
            <a:off x="5870311" y="624114"/>
            <a:ext cx="3860833" cy="2510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Imagen 3">
            <a:extLst>
              <a:ext uri="{FF2B5EF4-FFF2-40B4-BE49-F238E27FC236}">
                <a16:creationId xmlns="" xmlns:a16="http://schemas.microsoft.com/office/drawing/2014/main" id="{17FE7995-69E0-4A13-8FB5-54FCC1E2C4F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5028" y="3978921"/>
            <a:ext cx="2722228" cy="24255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Imagen 7">
            <a:extLst>
              <a:ext uri="{FF2B5EF4-FFF2-40B4-BE49-F238E27FC236}">
                <a16:creationId xmlns="" xmlns:a16="http://schemas.microsoft.com/office/drawing/2014/main" id="{F73E4F09-FF8D-4460-B4D6-5240D8B73A8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97829" y="3627222"/>
            <a:ext cx="3324576" cy="28105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Imagen 12">
            <a:extLst>
              <a:ext uri="{FF2B5EF4-FFF2-40B4-BE49-F238E27FC236}">
                <a16:creationId xmlns="" xmlns:a16="http://schemas.microsoft.com/office/drawing/2014/main" id="{1039F5D9-F558-44B1-9BF8-AF305651400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86189" y="3609238"/>
            <a:ext cx="3260782" cy="238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/>
          <p:nvPr/>
        </p:nvSpPr>
        <p:spPr>
          <a:xfrm>
            <a:off x="2506317" y="1008197"/>
            <a:ext cx="7406310" cy="66751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t">
            <a:no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4800" b="1" dirty="0"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GESTIÓN FINANCIERA</a:t>
            </a:r>
          </a:p>
        </p:txBody>
      </p:sp>
      <p:sp>
        <p:nvSpPr>
          <p:cNvPr id="28" name="27 Rectángulo"/>
          <p:cNvSpPr/>
          <p:nvPr/>
        </p:nvSpPr>
        <p:spPr>
          <a:xfrm>
            <a:off x="1166191" y="2768551"/>
            <a:ext cx="1008490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800" b="1" dirty="0"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INDICADORES CLAVE DE DESEMPEÑO FINANCIEROS </a:t>
            </a:r>
            <a:br>
              <a:rPr lang="es-ES" sz="4800" b="1" dirty="0"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</a:br>
            <a:r>
              <a:rPr lang="es-ES" sz="4800" b="1" dirty="0"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/>
            </a:r>
            <a:br>
              <a:rPr lang="es-ES" sz="4800" b="1" dirty="0"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</a:br>
            <a:r>
              <a:rPr lang="es-ES" sz="4800" b="1" dirty="0"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INGRESOS Y GASTOS 2025</a:t>
            </a:r>
            <a:endParaRPr lang="en-US" sz="4800" b="1" dirty="0">
              <a:latin typeface="Times New Roman" pitchFamily="34" charset="0"/>
              <a:ea typeface="Times New Roman" pitchFamily="34" charset="-122"/>
              <a:cs typeface="Times New Roman" pitchFamily="34" charset="-120"/>
            </a:endParaRPr>
          </a:p>
        </p:txBody>
      </p:sp>
      <p:pic>
        <p:nvPicPr>
          <p:cNvPr id="29" name="Imagen 1">
            <a:extLst>
              <a:ext uri="{FF2B5EF4-FFF2-40B4-BE49-F238E27FC236}">
                <a16:creationId xmlns:a16="http://schemas.microsoft.com/office/drawing/2014/main" xmlns="" id="{0EA38FC4-7D86-41F9-0570-45FCA24FE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4" y="2"/>
            <a:ext cx="2507509" cy="861393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92486" y="52201"/>
            <a:ext cx="6861313" cy="1325563"/>
          </a:xfrm>
        </p:spPr>
        <p:txBody>
          <a:bodyPr/>
          <a:lstStyle/>
          <a:p>
            <a:r>
              <a:rPr lang="es-ES" dirty="0"/>
              <a:t>INGRESOS </a:t>
            </a:r>
            <a:endParaRPr lang="es-EC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5692803"/>
              </p:ext>
            </p:extLst>
          </p:nvPr>
        </p:nvGraphicFramePr>
        <p:xfrm>
          <a:off x="838200" y="1825625"/>
          <a:ext cx="10515600" cy="3859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a 4"/>
          <p:cNvGraphicFramePr/>
          <p:nvPr/>
        </p:nvGraphicFramePr>
        <p:xfrm>
          <a:off x="601554" y="2722830"/>
          <a:ext cx="1779507" cy="2709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a 5"/>
          <p:cNvGraphicFramePr/>
          <p:nvPr/>
        </p:nvGraphicFramePr>
        <p:xfrm>
          <a:off x="3234604" y="2722830"/>
          <a:ext cx="1527519" cy="2709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3531104927"/>
              </p:ext>
            </p:extLst>
          </p:nvPr>
        </p:nvGraphicFramePr>
        <p:xfrm>
          <a:off x="5332240" y="2710004"/>
          <a:ext cx="1527519" cy="2709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1150055622"/>
              </p:ext>
            </p:extLst>
          </p:nvPr>
        </p:nvGraphicFramePr>
        <p:xfrm>
          <a:off x="7340600" y="2710003"/>
          <a:ext cx="1649491" cy="2709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3512018803"/>
              </p:ext>
            </p:extLst>
          </p:nvPr>
        </p:nvGraphicFramePr>
        <p:xfrm>
          <a:off x="9470932" y="2684351"/>
          <a:ext cx="1649491" cy="2709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cxnSp>
        <p:nvCxnSpPr>
          <p:cNvPr id="12" name="Conector recto 11"/>
          <p:cNvCxnSpPr/>
          <p:nvPr/>
        </p:nvCxnSpPr>
        <p:spPr>
          <a:xfrm>
            <a:off x="263951" y="2592371"/>
            <a:ext cx="0" cy="2403835"/>
          </a:xfrm>
          <a:prstGeom prst="line">
            <a:avLst/>
          </a:prstGeom>
          <a:ln w="19050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Conector recto 16"/>
          <p:cNvCxnSpPr/>
          <p:nvPr/>
        </p:nvCxnSpPr>
        <p:spPr>
          <a:xfrm>
            <a:off x="263951" y="2601798"/>
            <a:ext cx="1366886" cy="0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Conector recto 18"/>
          <p:cNvCxnSpPr/>
          <p:nvPr/>
        </p:nvCxnSpPr>
        <p:spPr>
          <a:xfrm flipV="1">
            <a:off x="1640264" y="2281287"/>
            <a:ext cx="0" cy="311084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Conector recto de flecha 20"/>
          <p:cNvCxnSpPr/>
          <p:nvPr/>
        </p:nvCxnSpPr>
        <p:spPr>
          <a:xfrm>
            <a:off x="263951" y="3110845"/>
            <a:ext cx="33760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/>
          <p:nvPr/>
        </p:nvCxnSpPr>
        <p:spPr>
          <a:xfrm>
            <a:off x="263951" y="3941975"/>
            <a:ext cx="33760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/>
          <p:nvPr/>
        </p:nvCxnSpPr>
        <p:spPr>
          <a:xfrm>
            <a:off x="278092" y="4923934"/>
            <a:ext cx="33760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>
            <a:off x="2857902" y="2631647"/>
            <a:ext cx="0" cy="2403835"/>
          </a:xfrm>
          <a:prstGeom prst="line">
            <a:avLst/>
          </a:prstGeom>
          <a:ln w="19050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Conector recto 24"/>
          <p:cNvCxnSpPr/>
          <p:nvPr/>
        </p:nvCxnSpPr>
        <p:spPr>
          <a:xfrm>
            <a:off x="2857902" y="2641074"/>
            <a:ext cx="1366886" cy="0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Conector recto 25"/>
          <p:cNvCxnSpPr/>
          <p:nvPr/>
        </p:nvCxnSpPr>
        <p:spPr>
          <a:xfrm flipV="1">
            <a:off x="4234215" y="2320563"/>
            <a:ext cx="0" cy="311084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Conector recto de flecha 26"/>
          <p:cNvCxnSpPr/>
          <p:nvPr/>
        </p:nvCxnSpPr>
        <p:spPr>
          <a:xfrm>
            <a:off x="2857902" y="3150121"/>
            <a:ext cx="33760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/>
          <p:cNvCxnSpPr/>
          <p:nvPr/>
        </p:nvCxnSpPr>
        <p:spPr>
          <a:xfrm>
            <a:off x="2857902" y="3981251"/>
            <a:ext cx="33760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/>
          <p:cNvCxnSpPr/>
          <p:nvPr/>
        </p:nvCxnSpPr>
        <p:spPr>
          <a:xfrm>
            <a:off x="2872043" y="4963210"/>
            <a:ext cx="33760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/>
          <p:cNvCxnSpPr/>
          <p:nvPr/>
        </p:nvCxnSpPr>
        <p:spPr>
          <a:xfrm>
            <a:off x="4922364" y="2622220"/>
            <a:ext cx="0" cy="2403835"/>
          </a:xfrm>
          <a:prstGeom prst="line">
            <a:avLst/>
          </a:prstGeom>
          <a:ln w="19050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Conector recto 30"/>
          <p:cNvCxnSpPr/>
          <p:nvPr/>
        </p:nvCxnSpPr>
        <p:spPr>
          <a:xfrm>
            <a:off x="4922364" y="2631647"/>
            <a:ext cx="1366886" cy="0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Conector recto 31"/>
          <p:cNvCxnSpPr/>
          <p:nvPr/>
        </p:nvCxnSpPr>
        <p:spPr>
          <a:xfrm flipV="1">
            <a:off x="6298677" y="2311136"/>
            <a:ext cx="0" cy="311084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Conector recto de flecha 32"/>
          <p:cNvCxnSpPr/>
          <p:nvPr/>
        </p:nvCxnSpPr>
        <p:spPr>
          <a:xfrm>
            <a:off x="4922364" y="3140694"/>
            <a:ext cx="33760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33"/>
          <p:cNvCxnSpPr/>
          <p:nvPr/>
        </p:nvCxnSpPr>
        <p:spPr>
          <a:xfrm>
            <a:off x="4922364" y="3971824"/>
            <a:ext cx="33760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de flecha 34"/>
          <p:cNvCxnSpPr/>
          <p:nvPr/>
        </p:nvCxnSpPr>
        <p:spPr>
          <a:xfrm>
            <a:off x="4936505" y="4953783"/>
            <a:ext cx="33760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35"/>
          <p:cNvCxnSpPr/>
          <p:nvPr/>
        </p:nvCxnSpPr>
        <p:spPr>
          <a:xfrm>
            <a:off x="6974526" y="2631647"/>
            <a:ext cx="0" cy="2403835"/>
          </a:xfrm>
          <a:prstGeom prst="line">
            <a:avLst/>
          </a:prstGeom>
          <a:ln w="19050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Conector recto 36"/>
          <p:cNvCxnSpPr/>
          <p:nvPr/>
        </p:nvCxnSpPr>
        <p:spPr>
          <a:xfrm>
            <a:off x="6974526" y="2641074"/>
            <a:ext cx="1366886" cy="0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8" name="Conector recto 37"/>
          <p:cNvCxnSpPr/>
          <p:nvPr/>
        </p:nvCxnSpPr>
        <p:spPr>
          <a:xfrm flipV="1">
            <a:off x="8350839" y="2320563"/>
            <a:ext cx="0" cy="311084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9" name="Conector recto de flecha 38"/>
          <p:cNvCxnSpPr/>
          <p:nvPr/>
        </p:nvCxnSpPr>
        <p:spPr>
          <a:xfrm>
            <a:off x="6974526" y="3150121"/>
            <a:ext cx="33760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de flecha 39"/>
          <p:cNvCxnSpPr/>
          <p:nvPr/>
        </p:nvCxnSpPr>
        <p:spPr>
          <a:xfrm>
            <a:off x="6974526" y="3981251"/>
            <a:ext cx="33760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de flecha 40"/>
          <p:cNvCxnSpPr/>
          <p:nvPr/>
        </p:nvCxnSpPr>
        <p:spPr>
          <a:xfrm>
            <a:off x="6988667" y="4963210"/>
            <a:ext cx="33760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41"/>
          <p:cNvCxnSpPr/>
          <p:nvPr/>
        </p:nvCxnSpPr>
        <p:spPr>
          <a:xfrm>
            <a:off x="9098438" y="2633218"/>
            <a:ext cx="0" cy="2403835"/>
          </a:xfrm>
          <a:prstGeom prst="line">
            <a:avLst/>
          </a:prstGeom>
          <a:ln w="19050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3" name="Conector recto 42"/>
          <p:cNvCxnSpPr/>
          <p:nvPr/>
        </p:nvCxnSpPr>
        <p:spPr>
          <a:xfrm>
            <a:off x="9098438" y="2642645"/>
            <a:ext cx="1366886" cy="0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4" name="Conector recto 43"/>
          <p:cNvCxnSpPr/>
          <p:nvPr/>
        </p:nvCxnSpPr>
        <p:spPr>
          <a:xfrm flipV="1">
            <a:off x="10474751" y="2322134"/>
            <a:ext cx="0" cy="311084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5" name="Conector recto de flecha 44"/>
          <p:cNvCxnSpPr/>
          <p:nvPr/>
        </p:nvCxnSpPr>
        <p:spPr>
          <a:xfrm>
            <a:off x="9098438" y="3151692"/>
            <a:ext cx="33760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de flecha 45"/>
          <p:cNvCxnSpPr/>
          <p:nvPr/>
        </p:nvCxnSpPr>
        <p:spPr>
          <a:xfrm>
            <a:off x="9098438" y="3982822"/>
            <a:ext cx="33760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de flecha 46"/>
          <p:cNvCxnSpPr/>
          <p:nvPr/>
        </p:nvCxnSpPr>
        <p:spPr>
          <a:xfrm>
            <a:off x="9112579" y="4964781"/>
            <a:ext cx="33760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lecha: hacia abajo 2"/>
          <p:cNvSpPr/>
          <p:nvPr/>
        </p:nvSpPr>
        <p:spPr>
          <a:xfrm>
            <a:off x="7689954" y="224852"/>
            <a:ext cx="3430469" cy="7927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Corte al 31/12/2025</a:t>
            </a:r>
          </a:p>
        </p:txBody>
      </p:sp>
      <p:sp>
        <p:nvSpPr>
          <p:cNvPr id="11" name="Rectángulo: esquinas redondeadas 10"/>
          <p:cNvSpPr/>
          <p:nvPr/>
        </p:nvSpPr>
        <p:spPr>
          <a:xfrm>
            <a:off x="1419370" y="5735633"/>
            <a:ext cx="2442976" cy="809733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TOTAL CODIFICADO: </a:t>
            </a:r>
          </a:p>
          <a:p>
            <a:pPr algn="ctr"/>
            <a:r>
              <a:rPr lang="es-ES" dirty="0"/>
              <a:t>$ </a:t>
            </a:r>
            <a:r>
              <a:rPr lang="es-EC" sz="1800" b="0" i="0" u="none" strike="noStrike" baseline="0" dirty="0">
                <a:latin typeface="Tahoma" panose="020B0604030504040204" pitchFamily="34" charset="0"/>
              </a:rPr>
              <a:t>360,842.10</a:t>
            </a:r>
            <a:endParaRPr lang="es-ES" dirty="0"/>
          </a:p>
        </p:txBody>
      </p:sp>
      <p:sp>
        <p:nvSpPr>
          <p:cNvPr id="48" name="Rectángulo: esquinas redondeadas 47"/>
          <p:cNvSpPr/>
          <p:nvPr/>
        </p:nvSpPr>
        <p:spPr>
          <a:xfrm>
            <a:off x="5105306" y="5791683"/>
            <a:ext cx="2442976" cy="80973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TOTAL RECAUDADO: </a:t>
            </a:r>
          </a:p>
          <a:p>
            <a:pPr algn="ctr"/>
            <a:r>
              <a:rPr lang="es-ES" dirty="0"/>
              <a:t>$ </a:t>
            </a:r>
            <a:r>
              <a:rPr lang="es-EC" sz="1800" b="0" i="0" u="none" strike="noStrike" baseline="0" dirty="0">
                <a:latin typeface="Tahoma" panose="020B0604030504040204" pitchFamily="34" charset="0"/>
              </a:rPr>
              <a:t>296,521.85</a:t>
            </a:r>
            <a:endParaRPr lang="es-ES" dirty="0"/>
          </a:p>
        </p:txBody>
      </p:sp>
      <p:sp>
        <p:nvSpPr>
          <p:cNvPr id="49" name="Rectángulo: esquinas redondeadas 48"/>
          <p:cNvSpPr/>
          <p:nvPr/>
        </p:nvSpPr>
        <p:spPr>
          <a:xfrm>
            <a:off x="8677447" y="5502501"/>
            <a:ext cx="2899360" cy="113064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SALDO POR RECAUDAR AL 31/12/2025: </a:t>
            </a:r>
          </a:p>
          <a:p>
            <a:pPr algn="ctr"/>
            <a:r>
              <a:rPr lang="es-ES" dirty="0"/>
              <a:t>$ </a:t>
            </a:r>
            <a:r>
              <a:rPr lang="es-EC" sz="1800" b="0" i="0" u="none" strike="noStrike" baseline="0" dirty="0">
                <a:latin typeface="Tahoma" panose="020B0604030504040204" pitchFamily="34" charset="0"/>
              </a:rPr>
              <a:t>25,320.18</a:t>
            </a:r>
            <a:endParaRPr lang="es-ES" dirty="0"/>
          </a:p>
        </p:txBody>
      </p:sp>
      <p:sp>
        <p:nvSpPr>
          <p:cNvPr id="13" name="Flecha: a la derecha 12"/>
          <p:cNvSpPr/>
          <p:nvPr/>
        </p:nvSpPr>
        <p:spPr>
          <a:xfrm>
            <a:off x="4224788" y="6131764"/>
            <a:ext cx="537335" cy="368523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Flecha: a la derecha 49"/>
          <p:cNvSpPr/>
          <p:nvPr/>
        </p:nvSpPr>
        <p:spPr>
          <a:xfrm>
            <a:off x="7750845" y="6069067"/>
            <a:ext cx="537335" cy="368523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1" name="Imagen 1">
            <a:extLst>
              <a:ext uri="{FF2B5EF4-FFF2-40B4-BE49-F238E27FC236}">
                <a16:creationId xmlns:a16="http://schemas.microsoft.com/office/drawing/2014/main" xmlns="" id="{0EA38FC4-7D86-41F9-0570-45FCA24FE7F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4" y="2"/>
            <a:ext cx="2507509" cy="861393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00429" y="530088"/>
            <a:ext cx="5032893" cy="755374"/>
          </a:xfrm>
        </p:spPr>
        <p:txBody>
          <a:bodyPr/>
          <a:lstStyle/>
          <a:p>
            <a:r>
              <a:rPr lang="es-ES" b="1" dirty="0"/>
              <a:t>GASTOS AÑO 2025</a:t>
            </a:r>
            <a:endParaRPr lang="es-EC" b="1" dirty="0"/>
          </a:p>
        </p:txBody>
      </p:sp>
      <p:graphicFrame>
        <p:nvGraphicFramePr>
          <p:cNvPr id="3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4828182"/>
              </p:ext>
            </p:extLst>
          </p:nvPr>
        </p:nvGraphicFramePr>
        <p:xfrm>
          <a:off x="1046922" y="1325563"/>
          <a:ext cx="10750529" cy="462327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80169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6168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90430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8551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69732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955769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NOMBRE DE PARTIDA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PRESUPUESTO CODIFICADO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V/COMPROMETIDOS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/>
                        <a:t>V/ PAGADO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SALDO POR PAGAR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6142">
                <a:tc>
                  <a:txBody>
                    <a:bodyPr/>
                    <a:lstStyle/>
                    <a:p>
                      <a:r>
                        <a:rPr lang="es-ES" sz="1600" dirty="0"/>
                        <a:t>51. GASTOS EN PERSONAL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600" dirty="0"/>
                        <a:t>$ </a:t>
                      </a:r>
                      <a:r>
                        <a:rPr lang="es-EC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168,423.61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600" dirty="0"/>
                        <a:t>$</a:t>
                      </a:r>
                      <a:r>
                        <a:rPr lang="es-EC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162,047.29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600" dirty="0"/>
                        <a:t>$ 156,791,80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600" dirty="0"/>
                        <a:t>$ 5, 255,49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0726">
                <a:tc>
                  <a:txBody>
                    <a:bodyPr/>
                    <a:lstStyle/>
                    <a:p>
                      <a:r>
                        <a:rPr lang="es-ES" sz="1600" dirty="0"/>
                        <a:t>53. BIENES Y SERVICIOS DE CONSUMO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$ 134,266.34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$ 84,523.01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600" dirty="0"/>
                        <a:t>$ 76,395,76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600" dirty="0"/>
                        <a:t>$ 8,125,96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7304">
                <a:tc>
                  <a:txBody>
                    <a:bodyPr/>
                    <a:lstStyle/>
                    <a:p>
                      <a:r>
                        <a:rPr lang="es-ES" sz="1600" dirty="0"/>
                        <a:t>57. OTROS GASTOS CORRIENTES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$7,750.00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$ 4,742.25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600" dirty="0"/>
                        <a:t>$ 4736,10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600" dirty="0"/>
                        <a:t>$ 6,15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7304">
                <a:tc>
                  <a:txBody>
                    <a:bodyPr/>
                    <a:lstStyle/>
                    <a:p>
                      <a:r>
                        <a:rPr lang="es-ES" sz="1600" dirty="0"/>
                        <a:t>58. </a:t>
                      </a:r>
                      <a:r>
                        <a:rPr lang="es-EC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TRANSFERENCIAS Y DONACIONES CORRIENTES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$ 100.00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$ 100.00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600" dirty="0"/>
                        <a:t>$ 100,00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600" dirty="0"/>
                        <a:t>$0,00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9735150"/>
                  </a:ext>
                </a:extLst>
              </a:tr>
              <a:tr h="367438">
                <a:tc>
                  <a:txBody>
                    <a:bodyPr/>
                    <a:lstStyle/>
                    <a:p>
                      <a:r>
                        <a:rPr lang="es-ES" sz="1600" dirty="0"/>
                        <a:t>73. BIENES Y SERVICIOS PARA INVERSION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$ 18,493.48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8781">
                <a:tc>
                  <a:txBody>
                    <a:bodyPr/>
                    <a:lstStyle/>
                    <a:p>
                      <a:r>
                        <a:rPr lang="es-ES" sz="1600" dirty="0"/>
                        <a:t>84. BIENES DE L. DURACION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$ 13,871.49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10672">
                <a:tc>
                  <a:txBody>
                    <a:bodyPr/>
                    <a:lstStyle/>
                    <a:p>
                      <a:r>
                        <a:rPr lang="es-ES" sz="1600" dirty="0"/>
                        <a:t>97. PASIVO CIURCULANTE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$ 17,937,.18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$ 13,133.26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600" dirty="0"/>
                        <a:t>$ 13.133,26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600" dirty="0"/>
                        <a:t>$0,00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98167">
                <a:tc>
                  <a:txBody>
                    <a:bodyPr/>
                    <a:lstStyle/>
                    <a:p>
                      <a:r>
                        <a:rPr lang="es-ES" sz="1800" b="1" dirty="0">
                          <a:solidFill>
                            <a:schemeClr val="tx1"/>
                          </a:solidFill>
                        </a:rPr>
                        <a:t>TOTALES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800" b="1" dirty="0">
                          <a:solidFill>
                            <a:schemeClr val="tx1"/>
                          </a:solidFill>
                        </a:rPr>
                        <a:t>$ 360,842,10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800" b="1" dirty="0">
                          <a:solidFill>
                            <a:schemeClr val="tx1"/>
                          </a:solidFill>
                        </a:rPr>
                        <a:t>$ 264,545,81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800" b="1" dirty="0">
                          <a:solidFill>
                            <a:schemeClr val="tx1"/>
                          </a:solidFill>
                        </a:rPr>
                        <a:t>$ 251,156,92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800" b="1" dirty="0">
                          <a:solidFill>
                            <a:schemeClr val="tx1"/>
                          </a:solidFill>
                        </a:rPr>
                        <a:t>$ 13, 387,60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4" name="Imagen 1">
            <a:extLst>
              <a:ext uri="{FF2B5EF4-FFF2-40B4-BE49-F238E27FC236}">
                <a16:creationId xmlns:a16="http://schemas.microsoft.com/office/drawing/2014/main" xmlns="" id="{0EA38FC4-7D86-41F9-0570-45FCA24FE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4" y="2"/>
            <a:ext cx="2507509" cy="861393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1"/>
          <p:cNvSpPr/>
          <p:nvPr/>
        </p:nvSpPr>
        <p:spPr>
          <a:xfrm>
            <a:off x="3175236" y="258503"/>
            <a:ext cx="4377872" cy="76002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t">
            <a:noAutofit/>
          </a:bodyPr>
          <a:lstStyle/>
          <a:p>
            <a:r>
              <a:rPr lang="es-ES" sz="4000" b="1" dirty="0"/>
              <a:t>INFIMA CUANTÍA: </a:t>
            </a:r>
          </a:p>
        </p:txBody>
      </p:sp>
      <p:sp>
        <p:nvSpPr>
          <p:cNvPr id="21" name="20 Rectángulo"/>
          <p:cNvSpPr/>
          <p:nvPr/>
        </p:nvSpPr>
        <p:spPr>
          <a:xfrm>
            <a:off x="7866743" y="327703"/>
            <a:ext cx="3170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b="1" dirty="0"/>
              <a:t>TOTAL INFIMAS 2025:  17</a:t>
            </a:r>
          </a:p>
          <a:p>
            <a:pPr algn="r"/>
            <a:r>
              <a:rPr lang="es-ES" b="1" dirty="0"/>
              <a:t>SUMAN:  $ 45.214,02</a:t>
            </a:r>
          </a:p>
        </p:txBody>
      </p:sp>
      <p:pic>
        <p:nvPicPr>
          <p:cNvPr id="22" name="Imagen 1">
            <a:extLst>
              <a:ext uri="{FF2B5EF4-FFF2-40B4-BE49-F238E27FC236}">
                <a16:creationId xmlns:a16="http://schemas.microsoft.com/office/drawing/2014/main" xmlns="" id="{0EA38FC4-7D86-41F9-0570-45FCA24FE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4" y="2"/>
            <a:ext cx="2507509" cy="861393"/>
          </a:xfrm>
          <a:prstGeom prst="rect">
            <a:avLst/>
          </a:prstGeom>
        </p:spPr>
      </p:pic>
      <p:graphicFrame>
        <p:nvGraphicFramePr>
          <p:cNvPr id="23" name="22 Tabla"/>
          <p:cNvGraphicFramePr>
            <a:graphicFrameLocks noGrp="1"/>
          </p:cNvGraphicFramePr>
          <p:nvPr/>
        </p:nvGraphicFramePr>
        <p:xfrm>
          <a:off x="1311963" y="1343078"/>
          <a:ext cx="10628243" cy="52167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410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3871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15691">
                <a:tc>
                  <a:txBody>
                    <a:bodyPr/>
                    <a:lstStyle/>
                    <a:p>
                      <a:pPr algn="just">
                        <a:buClr>
                          <a:srgbClr val="FF0000"/>
                        </a:buClr>
                        <a:buFont typeface="Wingdings" pitchFamily="2" charset="2"/>
                        <a:buChar char="ü"/>
                      </a:pPr>
                      <a:r>
                        <a:rPr lang="es-ES" sz="1200" b="1" dirty="0"/>
                        <a:t>PÓLIZA DE FIDELIDAD TIPO BLANKET PARA LOS SERVIDORES Y TRABAJADORES PÚBLICOS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buClr>
                          <a:srgbClr val="FF0000"/>
                        </a:buClr>
                        <a:buFont typeface="Wingdings" pitchFamily="2" charset="2"/>
                        <a:buChar char="ü"/>
                      </a:pPr>
                      <a:r>
                        <a:rPr lang="es-ES" sz="1200" b="1" dirty="0"/>
                        <a:t>RENOVACION DE LA LICENCIA DE USO DEL SOFTWARE QUE CONTIENE EL SISTEMA DE CONTABILIDAD GUBERNAMENTAL FENIX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7015"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es-ES" sz="1200" b="1" dirty="0"/>
                        <a:t>LOGÍSTICA Y CATERING PARA ASAMBLEAS PROVINCIALES REALIZADAS CON LOS 57 GADPR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es-ES" sz="1200" b="1" dirty="0"/>
                        <a:t>MANTENIMIENTO CORRECTIVO DEL VEHICULO EEI-1035 DE CONAGOPARE ESMERALDAS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1821"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es-ES" sz="1200" b="1" dirty="0"/>
                        <a:t>CAPACITACIÓN A FUNCIONARIOS Y AUTORIDADES DE CONAGOPARE PROVINCIAL ESMERALDAS Y DE SUS GOBIERNOS PARROQUIALES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buClr>
                          <a:srgbClr val="FF0000"/>
                        </a:buClr>
                        <a:buFont typeface="Wingdings" pitchFamily="2" charset="2"/>
                        <a:buChar char="ü"/>
                      </a:pPr>
                      <a:r>
                        <a:rPr lang="es-ES" sz="1200" b="1" dirty="0"/>
                        <a:t>LOGISTICA Y APOYO PARA TALLERES DE CAPACITACIÓN , EN TEMAS DE ADMINISTRACIÓN DE TALENTO HUMANO DE LOS 57 GADPR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11821"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es-ES" sz="1200" b="1" dirty="0"/>
                        <a:t>ABASTECIMIENTO DE FILTROS Y LUBRICANTES PARA VEHÍCULO MAZDA PLACA EEI-1035 DE CONAGOPARE-ESMERALDAS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es-ES" sz="1200" b="1" dirty="0"/>
                        <a:t>PÓLIZAS DE SEGUROS PARA PROTECCIÓN DE LOS BIENES DE CONAGOPARE ESMERALDAS PERIODO 2025-2026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11821"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es-ES" sz="1200" b="1" dirty="0"/>
                        <a:t> MANTENIMIENTO CORRECTIVO Y PREVENTIVO DE AIRES ACONDICIONADOS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es-ES" sz="1200" b="1" dirty="0"/>
                        <a:t>LOGÍSTICA Y APOYO PARA EJECUTAR EL PROYECTO DE ? FORTALECIMIENTO A LAS ORGANIZACIONES PARROQUIALES PARA FOMENTAR LAS ARTES, CULTURA, GASTRONOMÍA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7015"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es-ES" sz="1200" b="1" dirty="0"/>
                        <a:t>ASISTENCIA Y MANTENIMIENTO DEL SISTEMA DE GESTION Y ADMINISTRACION DE APLICATIVOS WEB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es-ES" sz="1200" b="1" dirty="0"/>
                        <a:t>ADQUISICIÓN DE TONERS PARA EL CONAGOPARE ESMERALDAS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844895"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es-ES" sz="1200" b="1" dirty="0"/>
                        <a:t>MANTENIMIENTO DEINSTALACIONES ADMINISTRATIVAS DE CONAGOPARE ESMERALDAS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es-ES" sz="1200" b="1" dirty="0"/>
                        <a:t>LOGÍSTICA EN TALLER DE CAPACITACIÓN A LOS FUNCIONARIOS DE LAS PARROQUIAS EN CONTABILIDAD GUBERNAMENTAL, APERTURA Y CIERRE DE LA CONTABILIDAD; RENDICIÓN DE CUENTAS, LOTAIP, POA, PRESUPUESTO, PAC, INVENTARIO, ARCHIVO, COMPRAS PÚBLICAS, SIGAD, EVALUACIÓN PDOT</a:t>
                      </a:r>
                      <a:r>
                        <a:rPr lang="es-ES" sz="1600" b="1" dirty="0"/>
                        <a:t>”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66100"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es-ES" sz="1200" b="1" dirty="0"/>
                        <a:t>“ADQUISICIÓN DE RESPUESTOS Y ACCESORIOS PARA EL MANTENIMIENTO PREVENTIVO Y CORRECTIVO DEL VEHICULO MAZDA, PLACA EEI-1035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es-ES" sz="1200" b="1" dirty="0"/>
                        <a:t>PASAJES AEREOS NACIONALES DE LA MAXIMA AUTORIDAD DE CONAGOPARE ESMERALDAS, DESDE LOJA HACIA LA CIUDAD DE QUITO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16397">
                <a:tc grid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es-ES" sz="1200" b="1" dirty="0"/>
                        <a:t>ADQUISICIÓN DE MESAS PLASTICAS, SILLAS PLASTICAS Y SILLAS GIRATORIAS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"/>
          <p:cNvSpPr/>
          <p:nvPr/>
        </p:nvSpPr>
        <p:spPr>
          <a:xfrm>
            <a:off x="1066801" y="1232223"/>
            <a:ext cx="10668000" cy="0"/>
          </a:xfrm>
          <a:prstGeom prst="line">
            <a:avLst/>
          </a:prstGeom>
          <a:noFill/>
          <a:ln w="19050">
            <a:solidFill>
              <a:srgbClr val="333333"/>
            </a:solidFill>
            <a:prstDash val="solid"/>
          </a:ln>
        </p:spPr>
      </p:sp>
      <p:sp>
        <p:nvSpPr>
          <p:cNvPr id="6" name="Text 2"/>
          <p:cNvSpPr/>
          <p:nvPr/>
        </p:nvSpPr>
        <p:spPr>
          <a:xfrm>
            <a:off x="2603391" y="743779"/>
            <a:ext cx="9111531" cy="493776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t">
            <a:normAutofit lnSpcReduction="1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300" b="1" kern="0" spc="70" dirty="0"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MISIÓN Y VISIÓN INSTITUCIONAL</a:t>
            </a:r>
            <a:endParaRPr lang="en-US" sz="3300" dirty="0"/>
          </a:p>
        </p:txBody>
      </p:sp>
      <p:grpSp>
        <p:nvGrpSpPr>
          <p:cNvPr id="7" name="6 Grupo"/>
          <p:cNvGrpSpPr/>
          <p:nvPr/>
        </p:nvGrpSpPr>
        <p:grpSpPr>
          <a:xfrm>
            <a:off x="1066801" y="1385267"/>
            <a:ext cx="10668000" cy="4848225"/>
            <a:chOff x="762000" y="1438275"/>
            <a:chExt cx="10668000" cy="4848225"/>
          </a:xfrm>
        </p:grpSpPr>
        <p:sp>
          <p:nvSpPr>
            <p:cNvPr id="8" name="Text 3"/>
            <p:cNvSpPr/>
            <p:nvPr/>
          </p:nvSpPr>
          <p:spPr>
            <a:xfrm>
              <a:off x="762000" y="1438275"/>
              <a:ext cx="5143500" cy="4848225"/>
            </a:xfrm>
            <a:prstGeom prst="rect">
              <a:avLst/>
            </a:prstGeom>
            <a:noFill/>
            <a:ln w="9525">
              <a:solidFill>
                <a:srgbClr val="333333"/>
              </a:solidFill>
            </a:ln>
          </p:spPr>
          <p:txBody>
            <a:bodyPr wrap="square" rtlCol="0" anchor="ctr"/>
            <a:lstStyle/>
            <a:p>
              <a:pPr marL="0" indent="0">
                <a:buNone/>
              </a:pPr>
              <a:endParaRPr lang="en-US" dirty="0"/>
            </a:p>
          </p:txBody>
        </p:sp>
        <p:pic>
          <p:nvPicPr>
            <p:cNvPr id="9" name="Image 0" descr="image.png"/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1152525" y="1828800"/>
              <a:ext cx="457200" cy="457200"/>
            </a:xfrm>
            <a:prstGeom prst="rect">
              <a:avLst/>
            </a:prstGeom>
          </p:spPr>
        </p:pic>
        <p:sp>
          <p:nvSpPr>
            <p:cNvPr id="10" name="Text 4"/>
            <p:cNvSpPr/>
            <p:nvPr/>
          </p:nvSpPr>
          <p:spPr>
            <a:xfrm>
              <a:off x="1801341" y="1900238"/>
              <a:ext cx="914400" cy="356616"/>
            </a:xfrm>
            <a:prstGeom prst="rect">
              <a:avLst/>
            </a:prstGeom>
            <a:noFill/>
            <a:ln/>
          </p:spPr>
          <p:txBody>
            <a:bodyPr vert="horz" wrap="none" lIns="0" tIns="0" rIns="0" bIns="0" rtlCol="0" anchor="t">
              <a:normAutofit lnSpcReduction="10000"/>
            </a:bodyPr>
            <a:lstStyle/>
            <a:p>
              <a:pPr marL="0" indent="0" algn="l">
                <a:lnSpc>
                  <a:spcPct val="100000"/>
                </a:lnSpc>
                <a:buNone/>
              </a:pPr>
              <a:r>
                <a:rPr lang="en-US" sz="2400" b="1" dirty="0">
                  <a:latin typeface="Times New Roman" pitchFamily="34" charset="0"/>
                  <a:ea typeface="Times New Roman" pitchFamily="34" charset="-122"/>
                  <a:cs typeface="Times New Roman" pitchFamily="34" charset="-120"/>
                </a:rPr>
                <a:t>Misión</a:t>
              </a:r>
              <a:endParaRPr lang="en-US" sz="2400" dirty="0"/>
            </a:p>
          </p:txBody>
        </p:sp>
        <p:sp>
          <p:nvSpPr>
            <p:cNvPr id="11" name="Text 5"/>
            <p:cNvSpPr/>
            <p:nvPr/>
          </p:nvSpPr>
          <p:spPr>
            <a:xfrm>
              <a:off x="1152525" y="2553295"/>
              <a:ext cx="4370832" cy="2203704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t"/>
            <a:lstStyle/>
            <a:p>
              <a:pPr marL="0" indent="0" algn="just">
                <a:lnSpc>
                  <a:spcPts val="2167"/>
                </a:lnSpc>
                <a:buNone/>
              </a:pPr>
              <a:r>
                <a:rPr lang="en-US" sz="2000" dirty="0">
                  <a:latin typeface="Arial" pitchFamily="34" charset="0"/>
                  <a:ea typeface="Arial" pitchFamily="34" charset="-122"/>
                  <a:cs typeface="Arial" pitchFamily="34" charset="-120"/>
                </a:rPr>
                <a:t>Representar los intereses comunes de los Gobiernos Autónomos Descentralizados Parroquiales Rurales (GADPR) a nivel nacional. Velamos por la preservación de su autonomía y su fortalecimiento, impulsando el desarrollo integral del sector rural a través de asesoramiento, asistencia técnica y programas de capacitación, turismo comunitario, desarrollo económico, las artes, la cultura y el deporte.</a:t>
              </a:r>
              <a:endParaRPr lang="en-US" sz="2000" dirty="0"/>
            </a:p>
          </p:txBody>
        </p:sp>
        <p:sp>
          <p:nvSpPr>
            <p:cNvPr id="12" name="Text 6"/>
            <p:cNvSpPr/>
            <p:nvPr/>
          </p:nvSpPr>
          <p:spPr>
            <a:xfrm>
              <a:off x="6286500" y="1438275"/>
              <a:ext cx="5143500" cy="4848225"/>
            </a:xfrm>
            <a:prstGeom prst="rect">
              <a:avLst/>
            </a:prstGeom>
            <a:noFill/>
            <a:ln w="9525">
              <a:solidFill>
                <a:srgbClr val="333333"/>
              </a:solidFill>
            </a:ln>
          </p:spPr>
          <p:txBody>
            <a:bodyPr wrap="square" rtlCol="0" anchor="ctr"/>
            <a:lstStyle/>
            <a:p>
              <a:pPr marL="0" indent="0">
                <a:buNone/>
              </a:pPr>
              <a:endParaRPr lang="en-US" dirty="0"/>
            </a:p>
          </p:txBody>
        </p:sp>
        <p:sp>
          <p:nvSpPr>
            <p:cNvPr id="13" name="Text 7"/>
            <p:cNvSpPr/>
            <p:nvPr/>
          </p:nvSpPr>
          <p:spPr>
            <a:xfrm>
              <a:off x="6867302" y="1828800"/>
              <a:ext cx="841248" cy="356616"/>
            </a:xfrm>
            <a:prstGeom prst="rect">
              <a:avLst/>
            </a:prstGeom>
            <a:noFill/>
            <a:ln/>
          </p:spPr>
          <p:txBody>
            <a:bodyPr vert="horz" wrap="none" lIns="0" tIns="0" rIns="0" bIns="0" rtlCol="0" anchor="t">
              <a:normAutofit lnSpcReduction="10000"/>
            </a:bodyPr>
            <a:lstStyle/>
            <a:p>
              <a:pPr marL="0" indent="0" algn="l">
                <a:lnSpc>
                  <a:spcPct val="100000"/>
                </a:lnSpc>
                <a:buNone/>
              </a:pPr>
              <a:r>
                <a:rPr lang="en-US" sz="2400" b="1" dirty="0">
                  <a:latin typeface="Times New Roman" pitchFamily="34" charset="0"/>
                  <a:ea typeface="Times New Roman" pitchFamily="34" charset="-122"/>
                  <a:cs typeface="Times New Roman" pitchFamily="34" charset="-120"/>
                </a:rPr>
                <a:t>Visión</a:t>
              </a:r>
              <a:endParaRPr lang="en-US" sz="2400" dirty="0"/>
            </a:p>
          </p:txBody>
        </p:sp>
        <p:sp>
          <p:nvSpPr>
            <p:cNvPr id="14" name="Text 8"/>
            <p:cNvSpPr/>
            <p:nvPr/>
          </p:nvSpPr>
          <p:spPr>
            <a:xfrm>
              <a:off x="6677025" y="2411462"/>
              <a:ext cx="4370832" cy="1655064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t"/>
            <a:lstStyle/>
            <a:p>
              <a:pPr marL="0" indent="0" algn="just">
                <a:lnSpc>
                  <a:spcPts val="2167"/>
                </a:lnSpc>
                <a:buNone/>
              </a:pPr>
              <a:r>
                <a:rPr lang="en-US" sz="2000" dirty="0">
                  <a:latin typeface="Arial" pitchFamily="34" charset="0"/>
                  <a:ea typeface="Arial" pitchFamily="34" charset="-122"/>
                  <a:cs typeface="Arial" pitchFamily="34" charset="-120"/>
                </a:rPr>
                <a:t>Consolidarnos como el referente nacional e internacional en el desarrollo de los GADPR del Ecuador. Buscamos establecer un modelo de gestión parroquial equitativo, participativo y solidario, articulado con políticas nacionales y la cooperación internacional, para promover el buen vivir de los habitantes del sector rural del país.</a:t>
              </a:r>
              <a:endParaRPr lang="en-US" sz="2000" dirty="0"/>
            </a:p>
          </p:txBody>
        </p:sp>
      </p:grpSp>
      <p:pic>
        <p:nvPicPr>
          <p:cNvPr id="15" name="Imagen 1">
            <a:extLst>
              <a:ext uri="{FF2B5EF4-FFF2-40B4-BE49-F238E27FC236}">
                <a16:creationId xmlns:a16="http://schemas.microsoft.com/office/drawing/2014/main" xmlns="" id="{0EA38FC4-7D86-41F9-0570-45FCA24FE7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67" y="212034"/>
            <a:ext cx="2507509" cy="861393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1"/>
          <p:cNvSpPr/>
          <p:nvPr/>
        </p:nvSpPr>
        <p:spPr>
          <a:xfrm>
            <a:off x="2088557" y="934364"/>
            <a:ext cx="4377872" cy="76002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t">
            <a:noAutofit/>
          </a:bodyPr>
          <a:lstStyle/>
          <a:p>
            <a:r>
              <a:rPr lang="es-ES" sz="4000" b="1" dirty="0"/>
              <a:t>CATALOGO ELECTRÓNICO: </a:t>
            </a:r>
          </a:p>
        </p:txBody>
      </p:sp>
      <p:sp>
        <p:nvSpPr>
          <p:cNvPr id="21" name="20 Rectángulo"/>
          <p:cNvSpPr/>
          <p:nvPr/>
        </p:nvSpPr>
        <p:spPr>
          <a:xfrm>
            <a:off x="6135756" y="5668328"/>
            <a:ext cx="53652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b="1" dirty="0"/>
              <a:t>TOTAL CATALOGO ELECTRONICO 2025:  3</a:t>
            </a:r>
          </a:p>
          <a:p>
            <a:pPr algn="r"/>
            <a:r>
              <a:rPr lang="es-ES" b="1" dirty="0"/>
              <a:t>SUMAN:  $ 1,808,65</a:t>
            </a:r>
          </a:p>
        </p:txBody>
      </p:sp>
      <p:pic>
        <p:nvPicPr>
          <p:cNvPr id="22" name="Imagen 1">
            <a:extLst>
              <a:ext uri="{FF2B5EF4-FFF2-40B4-BE49-F238E27FC236}">
                <a16:creationId xmlns:a16="http://schemas.microsoft.com/office/drawing/2014/main" xmlns="" id="{0EA38FC4-7D86-41F9-0570-45FCA24FE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4" y="2"/>
            <a:ext cx="2507509" cy="861393"/>
          </a:xfrm>
          <a:prstGeom prst="rect">
            <a:avLst/>
          </a:prstGeom>
        </p:spPr>
      </p:pic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5626872"/>
              </p:ext>
            </p:extLst>
          </p:nvPr>
        </p:nvGraphicFramePr>
        <p:xfrm>
          <a:off x="2694607" y="2667734"/>
          <a:ext cx="7310005" cy="1737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100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9351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es-ES" sz="2400" dirty="0" smtClean="0">
                          <a:solidFill>
                            <a:schemeClr val="tx1"/>
                          </a:solidFill>
                        </a:rPr>
                        <a:t>ADQUISICIÓN </a:t>
                      </a:r>
                      <a:r>
                        <a:rPr lang="es-ES" sz="2400" dirty="0">
                          <a:solidFill>
                            <a:schemeClr val="tx1"/>
                          </a:solidFill>
                        </a:rPr>
                        <a:t>DE MATERIALES DE OFICINA (2)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9031">
                <a:tc>
                  <a:txBody>
                    <a:bodyPr/>
                    <a:lstStyle/>
                    <a:p>
                      <a:pPr>
                        <a:buClr>
                          <a:srgbClr val="FF0000"/>
                        </a:buClr>
                        <a:buFont typeface="Wingdings" pitchFamily="2" charset="2"/>
                        <a:buChar char="ü"/>
                      </a:pP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7147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es-ES" sz="2400" dirty="0" smtClean="0">
                          <a:solidFill>
                            <a:schemeClr val="tx1"/>
                          </a:solidFill>
                        </a:rPr>
                        <a:t>ADQUISICIÓN </a:t>
                      </a:r>
                      <a:r>
                        <a:rPr lang="es-ES" sz="2400" dirty="0">
                          <a:solidFill>
                            <a:schemeClr val="tx1"/>
                          </a:solidFill>
                        </a:rPr>
                        <a:t>DE MATERIALES DE </a:t>
                      </a:r>
                      <a:r>
                        <a:rPr lang="es-ES" sz="2400" dirty="0" smtClean="0">
                          <a:solidFill>
                            <a:schemeClr val="tx1"/>
                          </a:solidFill>
                        </a:rPr>
                        <a:t>ASEO</a:t>
                      </a:r>
                      <a:endParaRPr lang="es-ES" sz="24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Clr>
                          <a:srgbClr val="FF0000"/>
                        </a:buClr>
                        <a:buFont typeface="Wingdings" pitchFamily="2" charset="2"/>
                        <a:buChar char="ü"/>
                      </a:pP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wedg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3"/>
          <p:cNvSpPr/>
          <p:nvPr/>
        </p:nvSpPr>
        <p:spPr>
          <a:xfrm>
            <a:off x="1691772" y="818872"/>
            <a:ext cx="9228019" cy="557784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t">
            <a:norm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600" b="1" dirty="0"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COOPERACIÓN INTERINSTITUCIONAL</a:t>
            </a:r>
            <a:endParaRPr lang="en-US" sz="3600" dirty="0"/>
          </a:p>
        </p:txBody>
      </p:sp>
      <p:sp>
        <p:nvSpPr>
          <p:cNvPr id="4" name="Text 4"/>
          <p:cNvSpPr/>
          <p:nvPr/>
        </p:nvSpPr>
        <p:spPr>
          <a:xfrm>
            <a:off x="1268271" y="1458839"/>
            <a:ext cx="9943068" cy="30370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t">
            <a:no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s-EC" dirty="0">
                <a:latin typeface="Arial" pitchFamily="34" charset="0"/>
                <a:ea typeface="Arial" pitchFamily="34" charset="-122"/>
                <a:cs typeface="Arial" pitchFamily="34" charset="-120"/>
              </a:rPr>
              <a:t>Alianzas con Ministerios, BDE y Organismos Internacionales para Proyectos de Desarrollo</a:t>
            </a:r>
            <a:r>
              <a:rPr lang="en-US" dirty="0"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dirty="0"/>
          </a:p>
        </p:txBody>
      </p:sp>
      <p:sp>
        <p:nvSpPr>
          <p:cNvPr id="5" name="Text 5"/>
          <p:cNvSpPr/>
          <p:nvPr/>
        </p:nvSpPr>
        <p:spPr>
          <a:xfrm>
            <a:off x="971550" y="1886222"/>
            <a:ext cx="5310188" cy="2254597"/>
          </a:xfrm>
          <a:prstGeom prst="rect">
            <a:avLst/>
          </a:prstGeom>
          <a:noFill/>
          <a:ln w="9525">
            <a:solidFill>
              <a:srgbClr val="333333"/>
            </a:solidFill>
          </a:ln>
        </p:spPr>
        <p:txBody>
          <a:bodyPr wrap="square" rtlCol="0" anchor="ctr"/>
          <a:lstStyle/>
          <a:p>
            <a:pPr marL="0" indent="0" algn="just">
              <a:buNone/>
            </a:pPr>
            <a:endParaRPr lang="en-US" sz="2000" dirty="0"/>
          </a:p>
        </p:txBody>
      </p:sp>
      <p:pic>
        <p:nvPicPr>
          <p:cNvPr id="6" name="Image 0" descr="image.png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09675" y="2124347"/>
            <a:ext cx="381000" cy="419100"/>
          </a:xfrm>
          <a:prstGeom prst="rect">
            <a:avLst/>
          </a:prstGeom>
          <a:noFill/>
        </p:spPr>
      </p:pic>
      <p:sp>
        <p:nvSpPr>
          <p:cNvPr id="7" name="Text 6"/>
          <p:cNvSpPr/>
          <p:nvPr/>
        </p:nvSpPr>
        <p:spPr>
          <a:xfrm>
            <a:off x="1743001" y="2210072"/>
            <a:ext cx="3063240" cy="25603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t"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600" b="1" dirty="0"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Fortalecimiento de Alianzas Públicas</a:t>
            </a:r>
            <a:endParaRPr lang="en-US" sz="1600" dirty="0"/>
          </a:p>
        </p:txBody>
      </p:sp>
      <p:sp>
        <p:nvSpPr>
          <p:cNvPr id="8" name="Text 7"/>
          <p:cNvSpPr/>
          <p:nvPr/>
        </p:nvSpPr>
        <p:spPr>
          <a:xfrm>
            <a:off x="1207294" y="2687214"/>
            <a:ext cx="4846320" cy="80528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just">
              <a:lnSpc>
                <a:spcPts val="1920"/>
              </a:lnSpc>
              <a:buNone/>
            </a:pPr>
            <a:r>
              <a:rPr lang="en-US" sz="1400" dirty="0">
                <a:latin typeface="Arial" pitchFamily="34" charset="0"/>
                <a:ea typeface="Arial" pitchFamily="34" charset="-122"/>
                <a:cs typeface="Arial" pitchFamily="34" charset="-120"/>
              </a:rPr>
              <a:t>Colaboración con ministerios (Finanzas, Trabajo) y otras entidades para asistencia técnica, capacitación y cumplimiento normativo.</a:t>
            </a:r>
            <a:endParaRPr lang="en-US" sz="1400" dirty="0"/>
          </a:p>
        </p:txBody>
      </p:sp>
      <p:sp>
        <p:nvSpPr>
          <p:cNvPr id="9" name="Text 8"/>
          <p:cNvSpPr/>
          <p:nvPr/>
        </p:nvSpPr>
        <p:spPr>
          <a:xfrm>
            <a:off x="6519863" y="1886222"/>
            <a:ext cx="5310188" cy="2254597"/>
          </a:xfrm>
          <a:prstGeom prst="rect">
            <a:avLst/>
          </a:prstGeom>
          <a:noFill/>
          <a:ln w="9525">
            <a:solidFill>
              <a:srgbClr val="333333"/>
            </a:solidFill>
          </a:ln>
        </p:spPr>
        <p:txBody>
          <a:bodyPr wrap="square" rtlCol="0" anchor="ctr"/>
          <a:lstStyle/>
          <a:p>
            <a:pPr marL="0" indent="0" algn="just">
              <a:buNone/>
            </a:pPr>
            <a:endParaRPr lang="en-US" sz="2000" dirty="0"/>
          </a:p>
        </p:txBody>
      </p:sp>
      <p:pic>
        <p:nvPicPr>
          <p:cNvPr id="10" name="Image 1" descr="image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757988" y="2124347"/>
            <a:ext cx="381000" cy="419100"/>
          </a:xfrm>
          <a:prstGeom prst="rect">
            <a:avLst/>
          </a:prstGeom>
          <a:noFill/>
        </p:spPr>
      </p:pic>
      <p:sp>
        <p:nvSpPr>
          <p:cNvPr id="11" name="Text 9"/>
          <p:cNvSpPr/>
          <p:nvPr/>
        </p:nvSpPr>
        <p:spPr>
          <a:xfrm>
            <a:off x="7291611" y="2210072"/>
            <a:ext cx="2715768" cy="25603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t"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600" b="1" dirty="0"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Gestión de Proyectos con el BDE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6755606" y="2687215"/>
            <a:ext cx="4846320" cy="493776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just">
              <a:lnSpc>
                <a:spcPts val="1920"/>
              </a:lnSpc>
              <a:buNone/>
            </a:pPr>
            <a:r>
              <a:rPr lang="en-US" sz="1400" dirty="0">
                <a:latin typeface="Arial" pitchFamily="34" charset="0"/>
                <a:ea typeface="Arial" pitchFamily="34" charset="-122"/>
                <a:cs typeface="Arial" pitchFamily="34" charset="-120"/>
              </a:rPr>
              <a:t>Trabajo activo con el Banco de Desarrollo del Ecuador en la gestión financiera (SIMWEB) y formulación de proyectos de inversión territorial.</a:t>
            </a:r>
            <a:endParaRPr lang="en-US" sz="1400" dirty="0"/>
          </a:p>
        </p:txBody>
      </p:sp>
      <p:sp>
        <p:nvSpPr>
          <p:cNvPr id="13" name="Text 11"/>
          <p:cNvSpPr/>
          <p:nvPr/>
        </p:nvSpPr>
        <p:spPr>
          <a:xfrm>
            <a:off x="971550" y="4378945"/>
            <a:ext cx="5310188" cy="2254597"/>
          </a:xfrm>
          <a:prstGeom prst="rect">
            <a:avLst/>
          </a:prstGeom>
          <a:noFill/>
          <a:ln w="9525">
            <a:solidFill>
              <a:srgbClr val="333333"/>
            </a:solidFill>
          </a:ln>
        </p:spPr>
        <p:txBody>
          <a:bodyPr wrap="square" rtlCol="0" anchor="ctr"/>
          <a:lstStyle/>
          <a:p>
            <a:pPr marL="0" indent="0" algn="just">
              <a:buNone/>
            </a:pPr>
            <a:endParaRPr lang="en-US" sz="2000" dirty="0"/>
          </a:p>
        </p:txBody>
      </p:sp>
      <p:pic>
        <p:nvPicPr>
          <p:cNvPr id="14" name="Image 2" descr="image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69975" y="4490070"/>
            <a:ext cx="381000" cy="419100"/>
          </a:xfrm>
          <a:prstGeom prst="rect">
            <a:avLst/>
          </a:prstGeom>
          <a:noFill/>
        </p:spPr>
      </p:pic>
      <p:sp>
        <p:nvSpPr>
          <p:cNvPr id="17" name="Text 14"/>
          <p:cNvSpPr/>
          <p:nvPr/>
        </p:nvSpPr>
        <p:spPr>
          <a:xfrm>
            <a:off x="6519863" y="4378945"/>
            <a:ext cx="5310188" cy="2254597"/>
          </a:xfrm>
          <a:prstGeom prst="rect">
            <a:avLst/>
          </a:prstGeom>
          <a:noFill/>
          <a:ln w="9525">
            <a:solidFill>
              <a:srgbClr val="333333"/>
            </a:solidFill>
          </a:ln>
        </p:spPr>
        <p:txBody>
          <a:bodyPr wrap="square" rtlCol="0" anchor="ctr"/>
          <a:lstStyle/>
          <a:p>
            <a:pPr marL="0" indent="0" algn="just">
              <a:buNone/>
            </a:pPr>
            <a:endParaRPr lang="en-US" sz="2000" dirty="0"/>
          </a:p>
        </p:txBody>
      </p:sp>
      <p:pic>
        <p:nvPicPr>
          <p:cNvPr id="18" name="Image 3" descr="image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57988" y="4617070"/>
            <a:ext cx="381000" cy="419100"/>
          </a:xfrm>
          <a:prstGeom prst="rect">
            <a:avLst/>
          </a:prstGeom>
          <a:noFill/>
        </p:spPr>
      </p:pic>
      <p:sp>
        <p:nvSpPr>
          <p:cNvPr id="19" name="Text 15"/>
          <p:cNvSpPr/>
          <p:nvPr/>
        </p:nvSpPr>
        <p:spPr>
          <a:xfrm>
            <a:off x="7293322" y="4702795"/>
            <a:ext cx="2798064" cy="25603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t"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600" b="1" dirty="0"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Resultados y Expansión de la Red</a:t>
            </a:r>
            <a:endParaRPr lang="en-US" sz="1600" dirty="0"/>
          </a:p>
        </p:txBody>
      </p:sp>
      <p:sp>
        <p:nvSpPr>
          <p:cNvPr id="20" name="Text 16"/>
          <p:cNvSpPr/>
          <p:nvPr/>
        </p:nvSpPr>
        <p:spPr>
          <a:xfrm>
            <a:off x="6755606" y="5178003"/>
            <a:ext cx="4846320" cy="740664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just">
              <a:lnSpc>
                <a:spcPts val="1920"/>
              </a:lnSpc>
              <a:buNone/>
            </a:pPr>
            <a:r>
              <a:rPr lang="en-US" sz="1400" dirty="0">
                <a:latin typeface="Arial" pitchFamily="34" charset="0"/>
                <a:ea typeface="Arial" pitchFamily="34" charset="-122"/>
                <a:cs typeface="Arial" pitchFamily="34" charset="-120"/>
              </a:rPr>
              <a:t>Se han concretado </a:t>
            </a:r>
            <a:r>
              <a:rPr lang="en-US" sz="1400" b="1" dirty="0">
                <a:latin typeface="Arial" pitchFamily="34" charset="0"/>
                <a:ea typeface="Arial" pitchFamily="34" charset="-122"/>
                <a:cs typeface="Arial" pitchFamily="34" charset="-120"/>
              </a:rPr>
              <a:t>4 convenios interinstitucionales</a:t>
            </a:r>
            <a:r>
              <a:rPr lang="en-US" sz="1400" dirty="0">
                <a:latin typeface="Arial" pitchFamily="34" charset="0"/>
                <a:ea typeface="Arial" pitchFamily="34" charset="-122"/>
                <a:cs typeface="Arial" pitchFamily="34" charset="-120"/>
              </a:rPr>
              <a:t> clave y se fortalecen alianzas estratégicas con universidades para el apoyo integral a los GADs.</a:t>
            </a:r>
            <a:endParaRPr lang="en-US" sz="1400" dirty="0"/>
          </a:p>
        </p:txBody>
      </p:sp>
      <p:pic>
        <p:nvPicPr>
          <p:cNvPr id="21" name="Imagen 1">
            <a:extLst>
              <a:ext uri="{FF2B5EF4-FFF2-40B4-BE49-F238E27FC236}">
                <a16:creationId xmlns:a16="http://schemas.microsoft.com/office/drawing/2014/main" xmlns="" id="{0EA38FC4-7D86-41F9-0570-45FCA24FE7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4" y="2"/>
            <a:ext cx="2507509" cy="861393"/>
          </a:xfrm>
          <a:prstGeom prst="rect">
            <a:avLst/>
          </a:prstGeom>
        </p:spPr>
      </p:pic>
      <p:sp>
        <p:nvSpPr>
          <p:cNvPr id="22" name="Text 7"/>
          <p:cNvSpPr/>
          <p:nvPr/>
        </p:nvSpPr>
        <p:spPr>
          <a:xfrm>
            <a:off x="1460500" y="4630314"/>
            <a:ext cx="4656614" cy="2011786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algn="just"/>
            <a:r>
              <a:rPr lang="es-ES" sz="1400" dirty="0" smtClean="0"/>
              <a:t>Secretaría de Gestión de Desarrollo de Pueblos y Nacionalidades SGDPN</a:t>
            </a:r>
          </a:p>
          <a:p>
            <a:pPr algn="just"/>
            <a:endParaRPr lang="es-EC" sz="500" dirty="0" smtClean="0"/>
          </a:p>
          <a:p>
            <a:pPr algn="just"/>
            <a:r>
              <a:rPr lang="es-ES" sz="1400" dirty="0" smtClean="0"/>
              <a:t>Proyecto De Fortalecimiento De Las Economías Comunitarias En Los Pueblos Y Nacionalidades Indígenas, </a:t>
            </a:r>
            <a:r>
              <a:rPr lang="es-ES" sz="1400" dirty="0" err="1" smtClean="0"/>
              <a:t>Afroecuatorianos</a:t>
            </a:r>
            <a:r>
              <a:rPr lang="es-ES" sz="1400" dirty="0" smtClean="0"/>
              <a:t> Y Montubios </a:t>
            </a:r>
            <a:r>
              <a:rPr lang="es-EC" sz="1400" dirty="0" smtClean="0"/>
              <a:t>PROFECPIAM</a:t>
            </a:r>
          </a:p>
          <a:p>
            <a:pPr algn="just"/>
            <a:endParaRPr lang="es-EC" sz="900" dirty="0" smtClean="0"/>
          </a:p>
          <a:p>
            <a:pPr algn="just"/>
            <a:r>
              <a:rPr lang="es-EC" sz="1400" dirty="0" smtClean="0"/>
              <a:t>Coordinación AME - CONGOPE – CONAGOPARE CUMBRE DE SOSTENIBILIDAD 2025</a:t>
            </a:r>
          </a:p>
          <a:p>
            <a:pPr algn="just"/>
            <a:endParaRPr lang="es-EC" sz="1400" dirty="0"/>
          </a:p>
        </p:txBody>
      </p:sp>
    </p:spTree>
  </p:cSld>
  <p:clrMapOvr>
    <a:masterClrMapping/>
  </p:clrMapOvr>
  <p:transition>
    <p:wedg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0EA38FC4-7D86-41F9-0570-45FCA24FE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4" y="2"/>
            <a:ext cx="2507509" cy="86139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36B684FC-9E46-44FF-9D8B-07A261785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177" y="1363321"/>
            <a:ext cx="3855607" cy="17735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1CCA89AA-8A0F-4914-8FEC-B2338B0FC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680" y="3453848"/>
            <a:ext cx="2986220" cy="1969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9AEB8BC5-DD08-4C46-AE51-0E5F2FC470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3744" y="321307"/>
            <a:ext cx="4363256" cy="1964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3AC45630-B0FA-4BD8-81F2-BACE6687F92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94600" y="2369094"/>
            <a:ext cx="4131733" cy="23341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2">
            <a:extLst>
              <a:ext uri="{FF2B5EF4-FFF2-40B4-BE49-F238E27FC236}">
                <a16:creationId xmlns="" xmlns:a16="http://schemas.microsoft.com/office/drawing/2014/main" id="{794327E3-C0B9-4528-AE00-607214CED56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83707" y="3231323"/>
            <a:ext cx="2999702" cy="18740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3">
            <a:extLst>
              <a:ext uri="{FF2B5EF4-FFF2-40B4-BE49-F238E27FC236}">
                <a16:creationId xmlns:a16="http://schemas.microsoft.com/office/drawing/2014/main" xmlns="" id="{33053CCF-1395-4C93-B6B3-8AFFCAA3B592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04000" y="4795053"/>
            <a:ext cx="2948883" cy="18724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2"/>
          <p:cNvSpPr/>
          <p:nvPr/>
        </p:nvSpPr>
        <p:spPr>
          <a:xfrm>
            <a:off x="655320" y="1091729"/>
            <a:ext cx="10881360" cy="59436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t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900" b="1" dirty="0"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ENFOQUE DE GÉNERO E INCLUSIÓN</a:t>
            </a:r>
            <a:endParaRPr lang="en-US" sz="3900" dirty="0"/>
          </a:p>
        </p:txBody>
      </p:sp>
      <p:sp>
        <p:nvSpPr>
          <p:cNvPr id="3" name="Text 3"/>
          <p:cNvSpPr/>
          <p:nvPr/>
        </p:nvSpPr>
        <p:spPr>
          <a:xfrm>
            <a:off x="2209800" y="1836539"/>
            <a:ext cx="7772400" cy="292608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t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500" dirty="0">
                <a:latin typeface="Arial" pitchFamily="34" charset="0"/>
                <a:ea typeface="Arial" pitchFamily="34" charset="-122"/>
                <a:cs typeface="Arial" pitchFamily="34" charset="-120"/>
              </a:rPr>
              <a:t>Acciones para promover equidad, talleres sobre violencia de género y grupos prioritarios.</a:t>
            </a:r>
            <a:endParaRPr lang="en-US" sz="1500" dirty="0"/>
          </a:p>
        </p:txBody>
      </p:sp>
      <p:sp>
        <p:nvSpPr>
          <p:cNvPr id="4" name="Text 4"/>
          <p:cNvSpPr/>
          <p:nvPr/>
        </p:nvSpPr>
        <p:spPr>
          <a:xfrm>
            <a:off x="762000" y="2579489"/>
            <a:ext cx="3352800" cy="3188494"/>
          </a:xfrm>
          <a:prstGeom prst="rect">
            <a:avLst/>
          </a:prstGeom>
          <a:noFill/>
          <a:ln w="9525">
            <a:solidFill>
              <a:srgbClr val="333333"/>
            </a:solidFill>
          </a:ln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5" name="Image 0" descr="image.png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76325" y="2893814"/>
            <a:ext cx="457200" cy="457200"/>
          </a:xfrm>
          <a:prstGeom prst="rect">
            <a:avLst/>
          </a:prstGeom>
          <a:noFill/>
        </p:spPr>
      </p:pic>
      <p:sp>
        <p:nvSpPr>
          <p:cNvPr id="6" name="Text 5"/>
          <p:cNvSpPr/>
          <p:nvPr/>
        </p:nvSpPr>
        <p:spPr>
          <a:xfrm>
            <a:off x="1077888" y="3542407"/>
            <a:ext cx="2697480" cy="30175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t">
            <a:norm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00" b="1" dirty="0"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Diagnóstico y Planificación</a:t>
            </a:r>
            <a:endParaRPr lang="en-US" sz="1800" dirty="0"/>
          </a:p>
        </p:txBody>
      </p:sp>
      <p:sp>
        <p:nvSpPr>
          <p:cNvPr id="7" name="Text 6"/>
          <p:cNvSpPr/>
          <p:nvPr/>
        </p:nvSpPr>
        <p:spPr>
          <a:xfrm>
            <a:off x="1076325" y="3988891"/>
            <a:ext cx="2724912" cy="1472184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920"/>
              </a:lnSpc>
              <a:buNone/>
            </a:pPr>
            <a:r>
              <a:rPr lang="en-US" sz="1200" dirty="0">
                <a:latin typeface="Arial" pitchFamily="34" charset="0"/>
                <a:ea typeface="Arial" pitchFamily="34" charset="-122"/>
                <a:cs typeface="Arial" pitchFamily="34" charset="-120"/>
              </a:rPr>
              <a:t>Recopilación de información de GADPRs para un diagnóstico integral sobre equidad de género y acciones para grupos prioritarios, en colaboración con CONAGOPARE Nacional y el Ministerio de la Mujer.</a:t>
            </a:r>
            <a:endParaRPr lang="en-US" sz="1200" dirty="0"/>
          </a:p>
        </p:txBody>
      </p:sp>
      <p:sp>
        <p:nvSpPr>
          <p:cNvPr id="8" name="Text 7"/>
          <p:cNvSpPr/>
          <p:nvPr/>
        </p:nvSpPr>
        <p:spPr>
          <a:xfrm>
            <a:off x="4419600" y="2579489"/>
            <a:ext cx="3352800" cy="3188494"/>
          </a:xfrm>
          <a:prstGeom prst="rect">
            <a:avLst/>
          </a:prstGeom>
          <a:noFill/>
          <a:ln w="9525">
            <a:solidFill>
              <a:srgbClr val="333333"/>
            </a:solidFill>
          </a:ln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9" name="Image 1" descr="image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33925" y="2893814"/>
            <a:ext cx="457200" cy="457200"/>
          </a:xfrm>
          <a:prstGeom prst="rect">
            <a:avLst/>
          </a:prstGeom>
          <a:noFill/>
        </p:spPr>
      </p:pic>
      <p:sp>
        <p:nvSpPr>
          <p:cNvPr id="10" name="Text 8"/>
          <p:cNvSpPr/>
          <p:nvPr/>
        </p:nvSpPr>
        <p:spPr>
          <a:xfrm>
            <a:off x="4732362" y="3542407"/>
            <a:ext cx="2441448" cy="30175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t">
            <a:norm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00" b="1" dirty="0"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Talleres de Capacitación</a:t>
            </a:r>
            <a:endParaRPr lang="en-US" sz="1800" dirty="0"/>
          </a:p>
        </p:txBody>
      </p:sp>
      <p:sp>
        <p:nvSpPr>
          <p:cNvPr id="11" name="Text 9"/>
          <p:cNvSpPr/>
          <p:nvPr/>
        </p:nvSpPr>
        <p:spPr>
          <a:xfrm>
            <a:off x="4733925" y="3990826"/>
            <a:ext cx="2724912" cy="1225296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920"/>
              </a:lnSpc>
              <a:buNone/>
            </a:pPr>
            <a:r>
              <a:rPr lang="en-US" sz="1200" dirty="0">
                <a:latin typeface="Arial" pitchFamily="34" charset="0"/>
                <a:ea typeface="Arial" pitchFamily="34" charset="-122"/>
                <a:cs typeface="Arial" pitchFamily="34" charset="-120"/>
              </a:rPr>
              <a:t>Difusión de formaciones virtuales sobre estereotipos de género, protección de la privacidad digital (Hábeas Data) y socialización de indicadores de violencia contra las mujeres.</a:t>
            </a:r>
            <a:endParaRPr lang="en-US" sz="1200" dirty="0"/>
          </a:p>
        </p:txBody>
      </p:sp>
      <p:sp>
        <p:nvSpPr>
          <p:cNvPr id="12" name="Text 10"/>
          <p:cNvSpPr/>
          <p:nvPr/>
        </p:nvSpPr>
        <p:spPr>
          <a:xfrm>
            <a:off x="8077200" y="2579489"/>
            <a:ext cx="3352800" cy="3188494"/>
          </a:xfrm>
          <a:prstGeom prst="rect">
            <a:avLst/>
          </a:prstGeom>
          <a:noFill/>
          <a:ln w="9525">
            <a:solidFill>
              <a:srgbClr val="333333"/>
            </a:solidFill>
          </a:ln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13" name="Image 2" descr="image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391525" y="2893814"/>
            <a:ext cx="457200" cy="457200"/>
          </a:xfrm>
          <a:prstGeom prst="rect">
            <a:avLst/>
          </a:prstGeom>
          <a:noFill/>
        </p:spPr>
      </p:pic>
      <p:sp>
        <p:nvSpPr>
          <p:cNvPr id="14" name="Text 11"/>
          <p:cNvSpPr/>
          <p:nvPr/>
        </p:nvSpPr>
        <p:spPr>
          <a:xfrm>
            <a:off x="8393311" y="3542407"/>
            <a:ext cx="2194560" cy="30175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t">
            <a:norm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00" b="1" dirty="0"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Principio de Inclusión</a:t>
            </a:r>
            <a:endParaRPr lang="en-US" sz="1800" dirty="0"/>
          </a:p>
        </p:txBody>
      </p:sp>
      <p:sp>
        <p:nvSpPr>
          <p:cNvPr id="15" name="Text 12"/>
          <p:cNvSpPr/>
          <p:nvPr/>
        </p:nvSpPr>
        <p:spPr>
          <a:xfrm>
            <a:off x="8391525" y="3990826"/>
            <a:ext cx="2724912" cy="1225296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920"/>
              </a:lnSpc>
              <a:buNone/>
            </a:pPr>
            <a:r>
              <a:rPr lang="en-US" sz="1200" dirty="0">
                <a:latin typeface="Arial" pitchFamily="34" charset="0"/>
                <a:ea typeface="Arial" pitchFamily="34" charset="-122"/>
                <a:cs typeface="Arial" pitchFamily="34" charset="-120"/>
              </a:rPr>
              <a:t>Compromiso con la participación plena, efectiva y paritaria de personas con discapacidad, niñez, adolescentes, adultos mayores, movilidad humana, mujeres y población LGBTI.</a:t>
            </a:r>
            <a:endParaRPr lang="en-US" sz="1200" dirty="0"/>
          </a:p>
        </p:txBody>
      </p:sp>
      <p:pic>
        <p:nvPicPr>
          <p:cNvPr id="16" name="Imagen 1">
            <a:extLst>
              <a:ext uri="{FF2B5EF4-FFF2-40B4-BE49-F238E27FC236}">
                <a16:creationId xmlns:a16="http://schemas.microsoft.com/office/drawing/2014/main" xmlns="" id="{0EA38FC4-7D86-41F9-0570-45FCA24FE7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4" y="2"/>
            <a:ext cx="2507509" cy="861393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0EA38FC4-7D86-41F9-0570-45FCA24FE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4" y="2"/>
            <a:ext cx="2507509" cy="861393"/>
          </a:xfrm>
          <a:prstGeom prst="rect">
            <a:avLst/>
          </a:prstGeom>
        </p:spPr>
      </p:pic>
      <p:pic>
        <p:nvPicPr>
          <p:cNvPr id="5" name="Imagen 16">
            <a:extLst>
              <a:ext uri="{FF2B5EF4-FFF2-40B4-BE49-F238E27FC236}">
                <a16:creationId xmlns="" xmlns:a16="http://schemas.microsoft.com/office/drawing/2014/main" id="{531A317A-2243-4FC9-BDAE-A47E996208C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18075" t="15377" r="9270" b="12020"/>
          <a:stretch>
            <a:fillRect/>
          </a:stretch>
        </p:blipFill>
        <p:spPr>
          <a:xfrm>
            <a:off x="5791200" y="152401"/>
            <a:ext cx="4800600" cy="3536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14">
            <a:extLst>
              <a:ext uri="{FF2B5EF4-FFF2-40B4-BE49-F238E27FC236}">
                <a16:creationId xmlns="" xmlns:a16="http://schemas.microsoft.com/office/drawing/2014/main" id="{B0C74866-13A1-4ED8-9F9C-20951A93416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914036">
            <a:off x="1138126" y="1777448"/>
            <a:ext cx="3505443" cy="3334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n 10">
            <a:extLst>
              <a:ext uri="{FF2B5EF4-FFF2-40B4-BE49-F238E27FC236}">
                <a16:creationId xmlns="" xmlns:a16="http://schemas.microsoft.com/office/drawing/2014/main" id="{F05B7130-5628-41BB-BA0C-73214164384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28210" y="4001069"/>
            <a:ext cx="3847706" cy="28569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2"/>
          <p:cNvSpPr/>
          <p:nvPr/>
        </p:nvSpPr>
        <p:spPr>
          <a:xfrm>
            <a:off x="3288792" y="635276"/>
            <a:ext cx="6226269" cy="53035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t">
            <a:normAutofit lnSpcReduction="10000"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600" b="1" dirty="0"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DESAFÍOS Y RECOMENDACIONES</a:t>
            </a:r>
            <a:endParaRPr lang="en-US" sz="3600" dirty="0"/>
          </a:p>
        </p:txBody>
      </p:sp>
      <p:sp>
        <p:nvSpPr>
          <p:cNvPr id="4" name="Text 3"/>
          <p:cNvSpPr/>
          <p:nvPr/>
        </p:nvSpPr>
        <p:spPr>
          <a:xfrm>
            <a:off x="3295286" y="1205947"/>
            <a:ext cx="7425723" cy="28358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t">
            <a:norm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350" dirty="0">
                <a:latin typeface="Arial" pitchFamily="34" charset="0"/>
                <a:ea typeface="Arial" pitchFamily="34" charset="-122"/>
                <a:cs typeface="Arial" pitchFamily="34" charset="-120"/>
              </a:rPr>
              <a:t>Limitaciones en articulación política y propuestas para fortalecer la comunicación y unidad.</a:t>
            </a:r>
            <a:endParaRPr lang="en-US" sz="1350" dirty="0"/>
          </a:p>
        </p:txBody>
      </p:sp>
      <p:sp>
        <p:nvSpPr>
          <p:cNvPr id="5" name="Text 4"/>
          <p:cNvSpPr/>
          <p:nvPr/>
        </p:nvSpPr>
        <p:spPr>
          <a:xfrm>
            <a:off x="926592" y="1816376"/>
            <a:ext cx="5381625" cy="4724400"/>
          </a:xfrm>
          <a:prstGeom prst="rect">
            <a:avLst/>
          </a:prstGeom>
          <a:noFill/>
          <a:ln w="9525">
            <a:solidFill>
              <a:srgbClr val="333333"/>
            </a:solidFill>
          </a:ln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6" name="Image 0" descr="image.png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21867" y="2064026"/>
            <a:ext cx="457200" cy="457200"/>
          </a:xfrm>
          <a:prstGeom prst="rect">
            <a:avLst/>
          </a:prstGeom>
          <a:noFill/>
        </p:spPr>
      </p:pic>
      <p:sp>
        <p:nvSpPr>
          <p:cNvPr id="7" name="Text 5"/>
          <p:cNvSpPr/>
          <p:nvPr/>
        </p:nvSpPr>
        <p:spPr>
          <a:xfrm>
            <a:off x="1821719" y="2168801"/>
            <a:ext cx="2002536" cy="25603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t">
            <a:norm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650" b="1" dirty="0"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Desafíos Identificados</a:t>
            </a:r>
            <a:endParaRPr lang="en-US" sz="1650" dirty="0"/>
          </a:p>
        </p:txBody>
      </p:sp>
      <p:sp>
        <p:nvSpPr>
          <p:cNvPr id="8" name="Shape 6"/>
          <p:cNvSpPr/>
          <p:nvPr/>
        </p:nvSpPr>
        <p:spPr>
          <a:xfrm>
            <a:off x="1221867" y="2664101"/>
            <a:ext cx="0" cy="1600200"/>
          </a:xfrm>
          <a:prstGeom prst="line">
            <a:avLst/>
          </a:prstGeom>
          <a:noFill/>
          <a:ln w="19050">
            <a:solidFill>
              <a:srgbClr val="333333"/>
            </a:solidFill>
            <a:prstDash val="solid"/>
          </a:ln>
        </p:spPr>
      </p:sp>
      <p:pic>
        <p:nvPicPr>
          <p:cNvPr id="9" name="Image 1" descr="image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36167" y="2702201"/>
            <a:ext cx="152400" cy="228600"/>
          </a:xfrm>
          <a:prstGeom prst="rect">
            <a:avLst/>
          </a:prstGeom>
          <a:noFill/>
        </p:spPr>
      </p:pic>
      <p:sp>
        <p:nvSpPr>
          <p:cNvPr id="10" name="Text 7"/>
          <p:cNvSpPr/>
          <p:nvPr/>
        </p:nvSpPr>
        <p:spPr>
          <a:xfrm>
            <a:off x="1602867" y="2664101"/>
            <a:ext cx="4416552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dirty="0">
                <a:latin typeface="Arial" pitchFamily="34" charset="0"/>
                <a:ea typeface="Arial" pitchFamily="34" charset="-122"/>
                <a:cs typeface="Arial" pitchFamily="34" charset="-120"/>
              </a:rPr>
              <a:t>Falta de decisión política en instancias cantonales y provinciales clave.</a:t>
            </a:r>
            <a:endParaRPr lang="en-US" sz="1200" dirty="0"/>
          </a:p>
        </p:txBody>
      </p:sp>
      <p:pic>
        <p:nvPicPr>
          <p:cNvPr id="11" name="Image 2" descr="image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36167" y="3273701"/>
            <a:ext cx="152400" cy="228600"/>
          </a:xfrm>
          <a:prstGeom prst="rect">
            <a:avLst/>
          </a:prstGeom>
          <a:noFill/>
        </p:spPr>
      </p:pic>
      <p:sp>
        <p:nvSpPr>
          <p:cNvPr id="12" name="Text 8"/>
          <p:cNvSpPr/>
          <p:nvPr/>
        </p:nvSpPr>
        <p:spPr>
          <a:xfrm>
            <a:off x="1602867" y="3235601"/>
            <a:ext cx="4416552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dirty="0">
                <a:latin typeface="Arial" pitchFamily="34" charset="0"/>
                <a:ea typeface="Arial" pitchFamily="34" charset="-122"/>
                <a:cs typeface="Arial" pitchFamily="34" charset="-120"/>
              </a:rPr>
              <a:t>Escasa confianza y cohesión entre autoridades, debilitando el frente común.</a:t>
            </a:r>
            <a:endParaRPr lang="en-US" sz="1200" dirty="0"/>
          </a:p>
        </p:txBody>
      </p:sp>
      <p:pic>
        <p:nvPicPr>
          <p:cNvPr id="13" name="Image 3" descr="image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36167" y="3845201"/>
            <a:ext cx="152400" cy="228600"/>
          </a:xfrm>
          <a:prstGeom prst="rect">
            <a:avLst/>
          </a:prstGeom>
          <a:noFill/>
        </p:spPr>
      </p:pic>
      <p:sp>
        <p:nvSpPr>
          <p:cNvPr id="14" name="Text 9"/>
          <p:cNvSpPr/>
          <p:nvPr/>
        </p:nvSpPr>
        <p:spPr>
          <a:xfrm>
            <a:off x="1602867" y="3807101"/>
            <a:ext cx="4416552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dirty="0">
                <a:latin typeface="Arial" pitchFamily="34" charset="0"/>
                <a:ea typeface="Arial" pitchFamily="34" charset="-122"/>
                <a:cs typeface="Arial" pitchFamily="34" charset="-120"/>
              </a:rPr>
              <a:t>Dificultad para ejercer presión conjunta y lograr objetivos estratégicos.</a:t>
            </a:r>
            <a:endParaRPr lang="en-US" sz="1200" dirty="0"/>
          </a:p>
        </p:txBody>
      </p:sp>
      <p:sp>
        <p:nvSpPr>
          <p:cNvPr id="15" name="Text 10"/>
          <p:cNvSpPr/>
          <p:nvPr/>
        </p:nvSpPr>
        <p:spPr>
          <a:xfrm>
            <a:off x="6593967" y="1816376"/>
            <a:ext cx="5381625" cy="4724400"/>
          </a:xfrm>
          <a:prstGeom prst="rect">
            <a:avLst/>
          </a:prstGeom>
          <a:noFill/>
          <a:ln w="9525">
            <a:solidFill>
              <a:srgbClr val="333333"/>
            </a:solidFill>
          </a:ln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16" name="Image 4" descr="image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889242" y="2064026"/>
            <a:ext cx="457200" cy="457200"/>
          </a:xfrm>
          <a:prstGeom prst="rect">
            <a:avLst/>
          </a:prstGeom>
          <a:noFill/>
        </p:spPr>
      </p:pic>
      <p:sp>
        <p:nvSpPr>
          <p:cNvPr id="17" name="Text 11"/>
          <p:cNvSpPr/>
          <p:nvPr/>
        </p:nvSpPr>
        <p:spPr>
          <a:xfrm>
            <a:off x="7487829" y="2168801"/>
            <a:ext cx="2212848" cy="25603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t">
            <a:norm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650" b="1" dirty="0"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Recomendaciones Clave</a:t>
            </a:r>
            <a:endParaRPr lang="en-US" sz="1650" dirty="0"/>
          </a:p>
        </p:txBody>
      </p:sp>
      <p:pic>
        <p:nvPicPr>
          <p:cNvPr id="18" name="Image 5" descr="image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889242" y="2759351"/>
            <a:ext cx="190500" cy="209550"/>
          </a:xfrm>
          <a:prstGeom prst="rect">
            <a:avLst/>
          </a:prstGeom>
          <a:noFill/>
        </p:spPr>
      </p:pic>
      <p:sp>
        <p:nvSpPr>
          <p:cNvPr id="19" name="Text 12"/>
          <p:cNvSpPr/>
          <p:nvPr/>
        </p:nvSpPr>
        <p:spPr>
          <a:xfrm>
            <a:off x="7079742" y="2759351"/>
            <a:ext cx="4700016" cy="210312"/>
          </a:xfrm>
          <a:prstGeom prst="rect">
            <a:avLst/>
          </a:prstGeom>
          <a:noFill/>
          <a:ln/>
        </p:spPr>
        <p:txBody>
          <a:bodyPr vert="horz" wrap="none" lIns="76200" tIns="0" rIns="0" bIns="0" rtlCol="0" anchor="ctr">
            <a:norm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350" b="1" dirty="0">
                <a:latin typeface="Arial" pitchFamily="34" charset="0"/>
                <a:ea typeface="Arial" pitchFamily="34" charset="-122"/>
                <a:cs typeface="Arial" pitchFamily="34" charset="-120"/>
              </a:rPr>
              <a:t>Comunicación Digital</a:t>
            </a:r>
            <a:endParaRPr lang="en-US" sz="1350" dirty="0"/>
          </a:p>
        </p:txBody>
      </p:sp>
      <p:sp>
        <p:nvSpPr>
          <p:cNvPr id="20" name="Shape 13"/>
          <p:cNvSpPr/>
          <p:nvPr/>
        </p:nvSpPr>
        <p:spPr>
          <a:xfrm>
            <a:off x="6889242" y="3064151"/>
            <a:ext cx="0" cy="1409700"/>
          </a:xfrm>
          <a:prstGeom prst="line">
            <a:avLst/>
          </a:prstGeom>
          <a:noFill/>
          <a:ln w="19050">
            <a:solidFill>
              <a:srgbClr val="333333"/>
            </a:solidFill>
            <a:prstDash val="solid"/>
          </a:ln>
        </p:spPr>
      </p:sp>
      <p:pic>
        <p:nvPicPr>
          <p:cNvPr id="21" name="Image 6" descr="image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003542" y="3102251"/>
            <a:ext cx="152400" cy="228600"/>
          </a:xfrm>
          <a:prstGeom prst="rect">
            <a:avLst/>
          </a:prstGeom>
          <a:noFill/>
        </p:spPr>
      </p:pic>
      <p:sp>
        <p:nvSpPr>
          <p:cNvPr id="22" name="Text 14"/>
          <p:cNvSpPr/>
          <p:nvPr/>
        </p:nvSpPr>
        <p:spPr>
          <a:xfrm>
            <a:off x="7269349" y="3064151"/>
            <a:ext cx="4315968" cy="22860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t">
            <a:norm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latin typeface="Arial" pitchFamily="34" charset="0"/>
                <a:ea typeface="Arial" pitchFamily="34" charset="-122"/>
                <a:cs typeface="Arial" pitchFamily="34" charset="-120"/>
              </a:rPr>
              <a:t>Diseñar y ejecutar un plan estratégico de comunicación digital.</a:t>
            </a:r>
            <a:endParaRPr lang="en-US" sz="1200" dirty="0"/>
          </a:p>
        </p:txBody>
      </p:sp>
      <p:pic>
        <p:nvPicPr>
          <p:cNvPr id="23" name="Image 7" descr="image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003542" y="3483251"/>
            <a:ext cx="152400" cy="228600"/>
          </a:xfrm>
          <a:prstGeom prst="rect">
            <a:avLst/>
          </a:prstGeom>
          <a:noFill/>
        </p:spPr>
      </p:pic>
      <p:sp>
        <p:nvSpPr>
          <p:cNvPr id="24" name="Text 15"/>
          <p:cNvSpPr/>
          <p:nvPr/>
        </p:nvSpPr>
        <p:spPr>
          <a:xfrm>
            <a:off x="7270242" y="3445151"/>
            <a:ext cx="4416552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dirty="0">
                <a:latin typeface="Arial" pitchFamily="34" charset="0"/>
                <a:ea typeface="Arial" pitchFamily="34" charset="-122"/>
                <a:cs typeface="Arial" pitchFamily="34" charset="-120"/>
              </a:rPr>
              <a:t>Profesionalizar la presencia en redes con contenidos periódicos y campañas.</a:t>
            </a:r>
            <a:endParaRPr lang="en-US" sz="1200" dirty="0"/>
          </a:p>
        </p:txBody>
      </p:sp>
      <p:pic>
        <p:nvPicPr>
          <p:cNvPr id="25" name="Image 8" descr="image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003542" y="4054751"/>
            <a:ext cx="152400" cy="228600"/>
          </a:xfrm>
          <a:prstGeom prst="rect">
            <a:avLst/>
          </a:prstGeom>
          <a:noFill/>
        </p:spPr>
      </p:pic>
      <p:sp>
        <p:nvSpPr>
          <p:cNvPr id="26" name="Text 16"/>
          <p:cNvSpPr/>
          <p:nvPr/>
        </p:nvSpPr>
        <p:spPr>
          <a:xfrm>
            <a:off x="7270242" y="4016651"/>
            <a:ext cx="4515358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dirty="0">
                <a:latin typeface="Arial" pitchFamily="34" charset="0"/>
                <a:ea typeface="Arial" pitchFamily="34" charset="-122"/>
                <a:cs typeface="Arial" pitchFamily="34" charset="-120"/>
              </a:rPr>
              <a:t>Capacitar equipos en narrativa digital para potenciar la visibilidad.</a:t>
            </a:r>
            <a:endParaRPr lang="en-US" sz="1200" dirty="0"/>
          </a:p>
        </p:txBody>
      </p:sp>
      <p:pic>
        <p:nvPicPr>
          <p:cNvPr id="27" name="Image 9" descr="image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889242" y="4711976"/>
            <a:ext cx="190500" cy="209550"/>
          </a:xfrm>
          <a:prstGeom prst="rect">
            <a:avLst/>
          </a:prstGeom>
          <a:noFill/>
        </p:spPr>
      </p:pic>
      <p:sp>
        <p:nvSpPr>
          <p:cNvPr id="28" name="Text 17"/>
          <p:cNvSpPr/>
          <p:nvPr/>
        </p:nvSpPr>
        <p:spPr>
          <a:xfrm>
            <a:off x="7079742" y="4711976"/>
            <a:ext cx="4700016" cy="210312"/>
          </a:xfrm>
          <a:prstGeom prst="rect">
            <a:avLst/>
          </a:prstGeom>
          <a:noFill/>
          <a:ln/>
        </p:spPr>
        <p:txBody>
          <a:bodyPr vert="horz" wrap="none" lIns="76200" tIns="0" rIns="0" bIns="0" rtlCol="0" anchor="ctr">
            <a:norm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350" b="1" dirty="0">
                <a:latin typeface="Arial" pitchFamily="34" charset="0"/>
                <a:ea typeface="Arial" pitchFamily="34" charset="-122"/>
                <a:cs typeface="Arial" pitchFamily="34" charset="-120"/>
              </a:rPr>
              <a:t>Unidad Interna</a:t>
            </a:r>
            <a:endParaRPr lang="en-US" sz="1350" dirty="0"/>
          </a:p>
        </p:txBody>
      </p:sp>
      <p:sp>
        <p:nvSpPr>
          <p:cNvPr id="29" name="Shape 18"/>
          <p:cNvSpPr/>
          <p:nvPr/>
        </p:nvSpPr>
        <p:spPr>
          <a:xfrm>
            <a:off x="6889242" y="5016776"/>
            <a:ext cx="0" cy="1028700"/>
          </a:xfrm>
          <a:prstGeom prst="line">
            <a:avLst/>
          </a:prstGeom>
          <a:noFill/>
          <a:ln w="19050">
            <a:solidFill>
              <a:srgbClr val="333333"/>
            </a:solidFill>
            <a:prstDash val="solid"/>
          </a:ln>
        </p:spPr>
      </p:sp>
      <p:pic>
        <p:nvPicPr>
          <p:cNvPr id="30" name="Image 10" descr="image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003542" y="5054876"/>
            <a:ext cx="152400" cy="228600"/>
          </a:xfrm>
          <a:prstGeom prst="rect">
            <a:avLst/>
          </a:prstGeom>
          <a:noFill/>
        </p:spPr>
      </p:pic>
      <p:sp>
        <p:nvSpPr>
          <p:cNvPr id="31" name="Text 19"/>
          <p:cNvSpPr/>
          <p:nvPr/>
        </p:nvSpPr>
        <p:spPr>
          <a:xfrm>
            <a:off x="7270242" y="5016776"/>
            <a:ext cx="4416552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dirty="0">
                <a:latin typeface="Arial" pitchFamily="34" charset="0"/>
                <a:ea typeface="Arial" pitchFamily="34" charset="-122"/>
                <a:cs typeface="Arial" pitchFamily="34" charset="-120"/>
              </a:rPr>
              <a:t>Fortalecer la cohesión con encuentros periódicos y agendas comunes.</a:t>
            </a:r>
            <a:endParaRPr lang="en-US" sz="1200" dirty="0"/>
          </a:p>
        </p:txBody>
      </p:sp>
      <p:pic>
        <p:nvPicPr>
          <p:cNvPr id="32" name="Image 11" descr="image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003542" y="5626376"/>
            <a:ext cx="152400" cy="228600"/>
          </a:xfrm>
          <a:prstGeom prst="rect">
            <a:avLst/>
          </a:prstGeom>
          <a:noFill/>
        </p:spPr>
      </p:pic>
      <p:sp>
        <p:nvSpPr>
          <p:cNvPr id="33" name="Text 20"/>
          <p:cNvSpPr/>
          <p:nvPr/>
        </p:nvSpPr>
        <p:spPr>
          <a:xfrm>
            <a:off x="7270242" y="5588276"/>
            <a:ext cx="4416552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dirty="0">
                <a:latin typeface="Arial" pitchFamily="34" charset="0"/>
                <a:ea typeface="Arial" pitchFamily="34" charset="-122"/>
                <a:cs typeface="Arial" pitchFamily="34" charset="-120"/>
              </a:rPr>
              <a:t>Promover espacios híbridos para afianzar la unidad y confianza institucional.</a:t>
            </a:r>
            <a:endParaRPr lang="en-US" sz="1200" dirty="0"/>
          </a:p>
        </p:txBody>
      </p:sp>
      <p:pic>
        <p:nvPicPr>
          <p:cNvPr id="34" name="Imagen 1">
            <a:extLst>
              <a:ext uri="{FF2B5EF4-FFF2-40B4-BE49-F238E27FC236}">
                <a16:creationId xmlns:a16="http://schemas.microsoft.com/office/drawing/2014/main" xmlns="" id="{0EA38FC4-7D86-41F9-0570-45FCA24FE7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4" y="2"/>
            <a:ext cx="2507509" cy="861393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0EA38FC4-7D86-41F9-0570-45FCA24FE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4" y="2"/>
            <a:ext cx="2507509" cy="86139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848138" y="2040835"/>
            <a:ext cx="1089328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400" b="1" dirty="0"/>
              <a:t>CONAGOPARE</a:t>
            </a:r>
            <a:r>
              <a:rPr lang="es-ES" sz="2400" dirty="0"/>
              <a:t> Esmeraldas ha consolidado un proceso de fortalecimiento organizativo, técnico y político de los GAD Parroquiales Rurales, promoviendo autonomía, cohesión y capacidad de gestión en beneficio de las comunidades. Mediante representación, interlocución con otros niveles de gobierno, cooperación nacional e internacional y acompañamiento técnico-administrativo, se han impulsado políticas inclusivas, proyectos de infraestructura, programas de capacitación y espacios culturales y deportivos. Pese a la inseguridad y limitaciones de recursos, se ha actuado con diplomacia, unidad y visión estratégica. Los resultados posicionan a </a:t>
            </a:r>
            <a:r>
              <a:rPr lang="es-ES" sz="2400" b="1" dirty="0"/>
              <a:t>CONAGOPARE</a:t>
            </a:r>
            <a:r>
              <a:rPr lang="es-ES" sz="2400" dirty="0"/>
              <a:t> Esmeraldas como referente provincial en articulación y desarrollo sostenible de la ruralidad.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2237275" y="1070978"/>
            <a:ext cx="44839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C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CONCLUSIÓN GENERAL</a:t>
            </a:r>
          </a:p>
        </p:txBody>
      </p:sp>
    </p:spTree>
  </p:cSld>
  <p:clrMapOvr>
    <a:masterClrMapping/>
  </p:clrMapOvr>
  <p:transition>
    <p:wedg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2"/>
          <p:cNvSpPr/>
          <p:nvPr/>
        </p:nvSpPr>
        <p:spPr>
          <a:xfrm>
            <a:off x="2703442" y="664265"/>
            <a:ext cx="9244717" cy="75895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t">
            <a:norm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900" b="1" dirty="0"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CONCLUSIONES Y COMPROMISOS</a:t>
            </a:r>
            <a:endParaRPr lang="en-US" sz="3900" dirty="0"/>
          </a:p>
        </p:txBody>
      </p:sp>
      <p:sp>
        <p:nvSpPr>
          <p:cNvPr id="3" name="Text 3"/>
          <p:cNvSpPr/>
          <p:nvPr/>
        </p:nvSpPr>
        <p:spPr>
          <a:xfrm>
            <a:off x="762000" y="1285875"/>
            <a:ext cx="952500" cy="381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Text 4"/>
          <p:cNvSpPr/>
          <p:nvPr/>
        </p:nvSpPr>
        <p:spPr>
          <a:xfrm>
            <a:off x="762000" y="1610553"/>
            <a:ext cx="8714232" cy="219456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t">
            <a:normAutofit lnSpcReduction="10000"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500" dirty="0">
                <a:latin typeface="Arial" pitchFamily="34" charset="0"/>
                <a:ea typeface="Arial" pitchFamily="34" charset="-122"/>
                <a:cs typeface="Arial" pitchFamily="34" charset="-120"/>
              </a:rPr>
              <a:t>Síntesis de logros y compromisos para 2026, basados en ODS y planes parroquiales.</a:t>
            </a:r>
            <a:endParaRPr lang="en-US" sz="1500" dirty="0"/>
          </a:p>
        </p:txBody>
      </p:sp>
      <p:sp>
        <p:nvSpPr>
          <p:cNvPr id="5" name="Shape 5"/>
          <p:cNvSpPr/>
          <p:nvPr/>
        </p:nvSpPr>
        <p:spPr>
          <a:xfrm>
            <a:off x="762000" y="2228850"/>
            <a:ext cx="0" cy="257175"/>
          </a:xfrm>
          <a:prstGeom prst="line">
            <a:avLst/>
          </a:prstGeom>
          <a:noFill/>
          <a:ln w="28575">
            <a:solidFill>
              <a:srgbClr val="50C878"/>
            </a:solidFill>
            <a:prstDash val="solid"/>
          </a:ln>
        </p:spPr>
      </p:sp>
      <p:sp>
        <p:nvSpPr>
          <p:cNvPr id="6" name="Text 6"/>
          <p:cNvSpPr/>
          <p:nvPr/>
        </p:nvSpPr>
        <p:spPr>
          <a:xfrm>
            <a:off x="762000" y="2228850"/>
            <a:ext cx="5157216" cy="265176"/>
          </a:xfrm>
          <a:prstGeom prst="rect">
            <a:avLst/>
          </a:prstGeom>
          <a:noFill/>
          <a:ln/>
        </p:spPr>
        <p:txBody>
          <a:bodyPr vert="horz" wrap="none" lIns="114300" tIns="0" rIns="0" bIns="0" rtlCol="0" anchor="t">
            <a:normAutofit lnSpcReduction="10000"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00" b="1" dirty="0"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Logros Consolidados 2025</a:t>
            </a:r>
            <a:endParaRPr lang="en-US" sz="1800" dirty="0"/>
          </a:p>
        </p:txBody>
      </p:sp>
      <p:sp>
        <p:nvSpPr>
          <p:cNvPr id="7" name="Text 7"/>
          <p:cNvSpPr/>
          <p:nvPr/>
        </p:nvSpPr>
        <p:spPr>
          <a:xfrm>
            <a:off x="762000" y="2678162"/>
            <a:ext cx="5056632" cy="1655064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just">
              <a:lnSpc>
                <a:spcPts val="2167"/>
              </a:lnSpc>
              <a:buNone/>
            </a:pPr>
            <a:r>
              <a:rPr lang="en-US" sz="1275" dirty="0">
                <a:latin typeface="Arial" pitchFamily="34" charset="0"/>
                <a:ea typeface="Arial" pitchFamily="34" charset="-122"/>
                <a:cs typeface="Arial" pitchFamily="34" charset="-120"/>
              </a:rPr>
              <a:t>En 2025, CONAGOPARE Esmeraldas consolidó una gestión eficaz, evidenciada por el apoyo técnico en la formulación de </a:t>
            </a:r>
            <a:r>
              <a:rPr lang="en-US" sz="1275" dirty="0" smtClean="0">
                <a:latin typeface="Arial" pitchFamily="34" charset="0"/>
                <a:ea typeface="Arial" pitchFamily="34" charset="-122"/>
                <a:cs typeface="Arial" pitchFamily="34" charset="-120"/>
              </a:rPr>
              <a:t>39 </a:t>
            </a:r>
            <a:r>
              <a:rPr lang="en-US" sz="1275" dirty="0">
                <a:latin typeface="Arial" pitchFamily="34" charset="0"/>
                <a:ea typeface="Arial" pitchFamily="34" charset="-122"/>
                <a:cs typeface="Arial" pitchFamily="34" charset="-120"/>
              </a:rPr>
              <a:t>proyectos de infraestructura y 34 sociales, alineados con los ODS y PDOTs parroquiales. Se fortaleció la capacidad de los 57 GADPRs, asegurando su cumplimiento normativo y promoviendo la participación comunitaria.</a:t>
            </a:r>
            <a:endParaRPr lang="en-US" sz="1275" dirty="0"/>
          </a:p>
        </p:txBody>
      </p:sp>
      <p:sp>
        <p:nvSpPr>
          <p:cNvPr id="8" name="Shape 8"/>
          <p:cNvSpPr/>
          <p:nvPr/>
        </p:nvSpPr>
        <p:spPr>
          <a:xfrm>
            <a:off x="6156466" y="2149338"/>
            <a:ext cx="0" cy="257175"/>
          </a:xfrm>
          <a:prstGeom prst="line">
            <a:avLst/>
          </a:prstGeom>
          <a:noFill/>
          <a:ln w="28575">
            <a:solidFill>
              <a:srgbClr val="50C878"/>
            </a:solidFill>
            <a:prstDash val="solid"/>
          </a:ln>
        </p:spPr>
      </p:sp>
      <p:sp>
        <p:nvSpPr>
          <p:cNvPr id="9" name="Text 9"/>
          <p:cNvSpPr/>
          <p:nvPr/>
        </p:nvSpPr>
        <p:spPr>
          <a:xfrm>
            <a:off x="6156466" y="2149338"/>
            <a:ext cx="5157216" cy="265176"/>
          </a:xfrm>
          <a:prstGeom prst="rect">
            <a:avLst/>
          </a:prstGeom>
          <a:noFill/>
          <a:ln/>
        </p:spPr>
        <p:txBody>
          <a:bodyPr vert="horz" wrap="none" lIns="114300" tIns="0" rIns="0" bIns="0" rtlCol="0" anchor="t">
            <a:normAutofit fontScale="92500" lnSpcReduction="10000"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Compromisos para 2026</a:t>
            </a:r>
            <a:endParaRPr lang="en-US" sz="2000" dirty="0"/>
          </a:p>
        </p:txBody>
      </p:sp>
      <p:sp>
        <p:nvSpPr>
          <p:cNvPr id="10" name="Text 10"/>
          <p:cNvSpPr/>
          <p:nvPr/>
        </p:nvSpPr>
        <p:spPr>
          <a:xfrm>
            <a:off x="6156466" y="2597013"/>
            <a:ext cx="5048250" cy="1131391"/>
          </a:xfrm>
          <a:prstGeom prst="rect">
            <a:avLst/>
          </a:prstGeom>
          <a:noFill/>
          <a:ln w="9525">
            <a:solidFill>
              <a:srgbClr val="333333"/>
            </a:solidFill>
          </a:ln>
        </p:spPr>
        <p:txBody>
          <a:bodyPr wrap="square" rtlCol="0" anchor="ctr"/>
          <a:lstStyle/>
          <a:p>
            <a:pPr marL="0" indent="0">
              <a:buNone/>
            </a:pPr>
            <a:endParaRPr lang="en-US" sz="2000" dirty="0"/>
          </a:p>
        </p:txBody>
      </p:sp>
      <p:pic>
        <p:nvPicPr>
          <p:cNvPr id="11" name="Image 0" descr="image.png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356491" y="2816088"/>
            <a:ext cx="304800" cy="333375"/>
          </a:xfrm>
          <a:prstGeom prst="rect">
            <a:avLst/>
          </a:prstGeom>
          <a:noFill/>
        </p:spPr>
      </p:pic>
      <p:sp>
        <p:nvSpPr>
          <p:cNvPr id="12" name="Text 11"/>
          <p:cNvSpPr/>
          <p:nvPr/>
        </p:nvSpPr>
        <p:spPr>
          <a:xfrm>
            <a:off x="6889891" y="2795996"/>
            <a:ext cx="4114800" cy="740664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920"/>
              </a:lnSpc>
              <a:buNone/>
            </a:pPr>
            <a:r>
              <a:rPr lang="en-US" sz="1400" dirty="0">
                <a:latin typeface="Arial" pitchFamily="34" charset="0"/>
                <a:ea typeface="Arial" pitchFamily="34" charset="-122"/>
                <a:cs typeface="Arial" pitchFamily="34" charset="-120"/>
              </a:rPr>
              <a:t>Diseñar un portafolio de proyectos priorizados, fundamentado en los ODS y las necesidades específicas de los planes parroquiales.</a:t>
            </a:r>
            <a:endParaRPr lang="en-US" sz="1400" dirty="0"/>
          </a:p>
        </p:txBody>
      </p:sp>
      <p:sp>
        <p:nvSpPr>
          <p:cNvPr id="13" name="Text 12"/>
          <p:cNvSpPr/>
          <p:nvPr/>
        </p:nvSpPr>
        <p:spPr>
          <a:xfrm>
            <a:off x="6156466" y="3918904"/>
            <a:ext cx="5048250" cy="887611"/>
          </a:xfrm>
          <a:prstGeom prst="rect">
            <a:avLst/>
          </a:prstGeom>
          <a:noFill/>
          <a:ln w="9525">
            <a:solidFill>
              <a:srgbClr val="333333"/>
            </a:solidFill>
          </a:ln>
        </p:spPr>
        <p:txBody>
          <a:bodyPr wrap="square" rtlCol="0" anchor="ctr"/>
          <a:lstStyle/>
          <a:p>
            <a:pPr marL="0" indent="0">
              <a:buNone/>
            </a:pPr>
            <a:endParaRPr lang="en-US" sz="2000" dirty="0"/>
          </a:p>
        </p:txBody>
      </p:sp>
      <p:pic>
        <p:nvPicPr>
          <p:cNvPr id="14" name="Image 1" descr="image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6491" y="4137979"/>
            <a:ext cx="304800" cy="333375"/>
          </a:xfrm>
          <a:prstGeom prst="rect">
            <a:avLst/>
          </a:prstGeom>
          <a:noFill/>
        </p:spPr>
      </p:pic>
      <p:sp>
        <p:nvSpPr>
          <p:cNvPr id="15" name="Text 13"/>
          <p:cNvSpPr/>
          <p:nvPr/>
        </p:nvSpPr>
        <p:spPr>
          <a:xfrm>
            <a:off x="6889891" y="4119822"/>
            <a:ext cx="4114800" cy="493776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920"/>
              </a:lnSpc>
              <a:buNone/>
            </a:pPr>
            <a:r>
              <a:rPr lang="en-US" sz="1400" dirty="0">
                <a:latin typeface="Arial" pitchFamily="34" charset="0"/>
                <a:ea typeface="Arial" pitchFamily="34" charset="-122"/>
                <a:cs typeface="Arial" pitchFamily="34" charset="-120"/>
              </a:rPr>
              <a:t>Fortalecer la unidad interna y la incidencia política de los GADPRs para una representación más efectiva.</a:t>
            </a:r>
            <a:endParaRPr lang="en-US" sz="1400" dirty="0"/>
          </a:p>
        </p:txBody>
      </p:sp>
      <p:sp>
        <p:nvSpPr>
          <p:cNvPr id="16" name="Text 14"/>
          <p:cNvSpPr/>
          <p:nvPr/>
        </p:nvSpPr>
        <p:spPr>
          <a:xfrm>
            <a:off x="6156466" y="4997015"/>
            <a:ext cx="5048250" cy="887611"/>
          </a:xfrm>
          <a:prstGeom prst="rect">
            <a:avLst/>
          </a:prstGeom>
          <a:noFill/>
          <a:ln w="9525">
            <a:solidFill>
              <a:srgbClr val="333333"/>
            </a:solidFill>
          </a:ln>
        </p:spPr>
        <p:txBody>
          <a:bodyPr wrap="square" rtlCol="0" anchor="ctr"/>
          <a:lstStyle/>
          <a:p>
            <a:pPr marL="0" indent="0">
              <a:buNone/>
            </a:pPr>
            <a:endParaRPr lang="en-US" sz="2000" dirty="0"/>
          </a:p>
        </p:txBody>
      </p:sp>
      <p:pic>
        <p:nvPicPr>
          <p:cNvPr id="17" name="Image 2" descr="image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56491" y="5216090"/>
            <a:ext cx="304800" cy="333375"/>
          </a:xfrm>
          <a:prstGeom prst="rect">
            <a:avLst/>
          </a:prstGeom>
          <a:noFill/>
        </p:spPr>
      </p:pic>
      <p:sp>
        <p:nvSpPr>
          <p:cNvPr id="18" name="Text 15"/>
          <p:cNvSpPr/>
          <p:nvPr/>
        </p:nvSpPr>
        <p:spPr>
          <a:xfrm>
            <a:off x="6889891" y="5197933"/>
            <a:ext cx="4114800" cy="493776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920"/>
              </a:lnSpc>
              <a:buNone/>
            </a:pPr>
            <a:r>
              <a:rPr lang="en-US" sz="1400" dirty="0">
                <a:latin typeface="Arial" pitchFamily="34" charset="0"/>
                <a:ea typeface="Arial" pitchFamily="34" charset="-122"/>
                <a:cs typeface="Arial" pitchFamily="34" charset="-120"/>
              </a:rPr>
              <a:t>Crear una unidad de cooperación para establecer alianzas estratégicas y asegurar un desarrollo rural sostenible.</a:t>
            </a:r>
            <a:endParaRPr lang="en-US" sz="1400" dirty="0"/>
          </a:p>
        </p:txBody>
      </p:sp>
      <p:pic>
        <p:nvPicPr>
          <p:cNvPr id="19" name="Imagen 1">
            <a:extLst>
              <a:ext uri="{FF2B5EF4-FFF2-40B4-BE49-F238E27FC236}">
                <a16:creationId xmlns:a16="http://schemas.microsoft.com/office/drawing/2014/main" xmlns="" id="{0EA38FC4-7D86-41F9-0570-45FCA24FE7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4" y="2"/>
            <a:ext cx="2507509" cy="861393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2"/>
          <p:cNvSpPr/>
          <p:nvPr/>
        </p:nvSpPr>
        <p:spPr>
          <a:xfrm>
            <a:off x="3038889" y="741293"/>
            <a:ext cx="6212711" cy="493776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t">
            <a:normAutofit lnSpcReduction="10000"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300" b="1" dirty="0"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ANEXOS Y DOCUMENTOS SOPORTE</a:t>
            </a:r>
            <a:endParaRPr lang="en-US" sz="3300" dirty="0"/>
          </a:p>
        </p:txBody>
      </p:sp>
      <p:sp>
        <p:nvSpPr>
          <p:cNvPr id="3" name="Text 3"/>
          <p:cNvSpPr/>
          <p:nvPr/>
        </p:nvSpPr>
        <p:spPr>
          <a:xfrm>
            <a:off x="666750" y="1038225"/>
            <a:ext cx="952500" cy="381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Text 4"/>
          <p:cNvSpPr/>
          <p:nvPr/>
        </p:nvSpPr>
        <p:spPr>
          <a:xfrm>
            <a:off x="666750" y="1409700"/>
            <a:ext cx="5310188" cy="2366963"/>
          </a:xfrm>
          <a:prstGeom prst="rect">
            <a:avLst/>
          </a:prstGeom>
          <a:noFill/>
          <a:ln w="9525">
            <a:solidFill>
              <a:srgbClr val="333333"/>
            </a:solidFill>
          </a:ln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5" name="Image 0" descr="image.png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04875" y="1647825"/>
            <a:ext cx="304800" cy="333375"/>
          </a:xfrm>
          <a:prstGeom prst="rect">
            <a:avLst/>
          </a:prstGeom>
          <a:noFill/>
        </p:spPr>
      </p:pic>
      <p:sp>
        <p:nvSpPr>
          <p:cNvPr id="6" name="Text 5"/>
          <p:cNvSpPr/>
          <p:nvPr/>
        </p:nvSpPr>
        <p:spPr>
          <a:xfrm>
            <a:off x="1360140" y="1704975"/>
            <a:ext cx="2258568" cy="219456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t">
            <a:normAutofit lnSpcReduction="10000"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500" b="1" dirty="0"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Matrices y Formatos Clave</a:t>
            </a:r>
            <a:endParaRPr lang="en-US" sz="1500" dirty="0"/>
          </a:p>
        </p:txBody>
      </p:sp>
      <p:sp>
        <p:nvSpPr>
          <p:cNvPr id="7" name="Text 6"/>
          <p:cNvSpPr/>
          <p:nvPr/>
        </p:nvSpPr>
        <p:spPr>
          <a:xfrm>
            <a:off x="1000125" y="2207419"/>
            <a:ext cx="137160" cy="25603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t">
            <a:norm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50" dirty="0">
                <a:latin typeface="Arial" pitchFamily="34" charset="0"/>
                <a:ea typeface="Arial" pitchFamily="34" charset="-122"/>
                <a:cs typeface="Arial" pitchFamily="34" charset="-120"/>
              </a:rPr>
              <a:t></a:t>
            </a:r>
            <a:endParaRPr lang="en-US" sz="1050" dirty="0"/>
          </a:p>
        </p:txBody>
      </p:sp>
      <p:sp>
        <p:nvSpPr>
          <p:cNvPr id="8" name="Text 7"/>
          <p:cNvSpPr/>
          <p:nvPr/>
        </p:nvSpPr>
        <p:spPr>
          <a:xfrm>
            <a:off x="997744" y="2169319"/>
            <a:ext cx="4846320" cy="256032"/>
          </a:xfrm>
          <a:prstGeom prst="rect">
            <a:avLst/>
          </a:prstGeom>
          <a:noFill/>
          <a:ln/>
        </p:spPr>
        <p:txBody>
          <a:bodyPr vert="horz" wrap="none" lIns="190500" tIns="0" rIns="0" bIns="0" rtlCol="0" anchor="t">
            <a:norm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25" dirty="0">
                <a:latin typeface="Arial" pitchFamily="34" charset="0"/>
                <a:ea typeface="Arial" pitchFamily="34" charset="-122"/>
                <a:cs typeface="Arial" pitchFamily="34" charset="-120"/>
              </a:rPr>
              <a:t>Aprobación de POA y Presupuesto 2025.</a:t>
            </a:r>
            <a:endParaRPr lang="en-US" sz="1125" dirty="0"/>
          </a:p>
        </p:txBody>
      </p:sp>
      <p:sp>
        <p:nvSpPr>
          <p:cNvPr id="9" name="Text 8"/>
          <p:cNvSpPr/>
          <p:nvPr/>
        </p:nvSpPr>
        <p:spPr>
          <a:xfrm>
            <a:off x="1000125" y="2564606"/>
            <a:ext cx="137160" cy="25603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t">
            <a:norm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50" dirty="0">
                <a:latin typeface="Arial" pitchFamily="34" charset="0"/>
                <a:ea typeface="Arial" pitchFamily="34" charset="-122"/>
                <a:cs typeface="Arial" pitchFamily="34" charset="-120"/>
              </a:rPr>
              <a:t></a:t>
            </a:r>
            <a:endParaRPr lang="en-US" sz="1050" dirty="0"/>
          </a:p>
        </p:txBody>
      </p:sp>
      <p:sp>
        <p:nvSpPr>
          <p:cNvPr id="10" name="Text 9"/>
          <p:cNvSpPr/>
          <p:nvPr/>
        </p:nvSpPr>
        <p:spPr>
          <a:xfrm>
            <a:off x="997744" y="2526506"/>
            <a:ext cx="4846320" cy="256032"/>
          </a:xfrm>
          <a:prstGeom prst="rect">
            <a:avLst/>
          </a:prstGeom>
          <a:noFill/>
          <a:ln/>
        </p:spPr>
        <p:txBody>
          <a:bodyPr vert="horz" wrap="none" lIns="190500" tIns="0" rIns="0" bIns="0" rtlCol="0" anchor="t">
            <a:norm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25" dirty="0">
                <a:latin typeface="Arial" pitchFamily="34" charset="0"/>
                <a:ea typeface="Arial" pitchFamily="34" charset="-122"/>
                <a:cs typeface="Arial" pitchFamily="34" charset="-120"/>
              </a:rPr>
              <a:t>Formatos financieros (NTCG 38) y de asistencia.</a:t>
            </a:r>
            <a:endParaRPr lang="en-US" sz="1125" dirty="0"/>
          </a:p>
        </p:txBody>
      </p:sp>
      <p:sp>
        <p:nvSpPr>
          <p:cNvPr id="11" name="Text 10"/>
          <p:cNvSpPr/>
          <p:nvPr/>
        </p:nvSpPr>
        <p:spPr>
          <a:xfrm>
            <a:off x="1000125" y="2921794"/>
            <a:ext cx="137160" cy="25603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t">
            <a:norm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50" dirty="0">
                <a:latin typeface="Arial" pitchFamily="34" charset="0"/>
                <a:ea typeface="Arial" pitchFamily="34" charset="-122"/>
                <a:cs typeface="Arial" pitchFamily="34" charset="-120"/>
              </a:rPr>
              <a:t></a:t>
            </a:r>
            <a:endParaRPr lang="en-US" sz="1050" dirty="0"/>
          </a:p>
        </p:txBody>
      </p:sp>
      <p:sp>
        <p:nvSpPr>
          <p:cNvPr id="12" name="Text 11"/>
          <p:cNvSpPr/>
          <p:nvPr/>
        </p:nvSpPr>
        <p:spPr>
          <a:xfrm>
            <a:off x="997744" y="2883694"/>
            <a:ext cx="4846320" cy="256032"/>
          </a:xfrm>
          <a:prstGeom prst="rect">
            <a:avLst/>
          </a:prstGeom>
          <a:noFill/>
          <a:ln/>
        </p:spPr>
        <p:txBody>
          <a:bodyPr vert="horz" wrap="none" lIns="190500" tIns="0" rIns="0" bIns="0" rtlCol="0" anchor="t">
            <a:norm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25" dirty="0">
                <a:latin typeface="Arial" pitchFamily="34" charset="0"/>
                <a:ea typeface="Arial" pitchFamily="34" charset="-122"/>
                <a:cs typeface="Arial" pitchFamily="34" charset="-120"/>
              </a:rPr>
              <a:t>Recolección de datos sobre género y grupos prioritarios.</a:t>
            </a:r>
            <a:endParaRPr lang="en-US" sz="1125" dirty="0"/>
          </a:p>
        </p:txBody>
      </p:sp>
      <p:sp>
        <p:nvSpPr>
          <p:cNvPr id="13" name="Text 12"/>
          <p:cNvSpPr/>
          <p:nvPr/>
        </p:nvSpPr>
        <p:spPr>
          <a:xfrm>
            <a:off x="1000125" y="3278981"/>
            <a:ext cx="137160" cy="25603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t">
            <a:norm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50" dirty="0">
                <a:latin typeface="Arial" pitchFamily="34" charset="0"/>
                <a:ea typeface="Arial" pitchFamily="34" charset="-122"/>
                <a:cs typeface="Arial" pitchFamily="34" charset="-120"/>
              </a:rPr>
              <a:t></a:t>
            </a:r>
            <a:endParaRPr lang="en-US" sz="1050" dirty="0"/>
          </a:p>
        </p:txBody>
      </p:sp>
      <p:sp>
        <p:nvSpPr>
          <p:cNvPr id="14" name="Text 13"/>
          <p:cNvSpPr/>
          <p:nvPr/>
        </p:nvSpPr>
        <p:spPr>
          <a:xfrm>
            <a:off x="997744" y="3240881"/>
            <a:ext cx="4846320" cy="256032"/>
          </a:xfrm>
          <a:prstGeom prst="rect">
            <a:avLst/>
          </a:prstGeom>
          <a:noFill/>
          <a:ln/>
        </p:spPr>
        <p:txBody>
          <a:bodyPr vert="horz" wrap="none" lIns="190500" tIns="0" rIns="0" bIns="0" rtlCol="0" anchor="t">
            <a:norm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25" dirty="0">
                <a:latin typeface="Arial" pitchFamily="34" charset="0"/>
                <a:ea typeface="Arial" pitchFamily="34" charset="-122"/>
                <a:cs typeface="Arial" pitchFamily="34" charset="-120"/>
              </a:rPr>
              <a:t>Matrices de catastro y cumplimiento ante la Contraloría.</a:t>
            </a:r>
            <a:endParaRPr lang="en-US" sz="1125" dirty="0"/>
          </a:p>
        </p:txBody>
      </p:sp>
      <p:sp>
        <p:nvSpPr>
          <p:cNvPr id="15" name="Text 14"/>
          <p:cNvSpPr/>
          <p:nvPr/>
        </p:nvSpPr>
        <p:spPr>
          <a:xfrm>
            <a:off x="6215063" y="1409700"/>
            <a:ext cx="5310188" cy="2366963"/>
          </a:xfrm>
          <a:prstGeom prst="rect">
            <a:avLst/>
          </a:prstGeom>
          <a:noFill/>
          <a:ln w="9525">
            <a:solidFill>
              <a:srgbClr val="333333"/>
            </a:solidFill>
          </a:ln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16" name="Image 1" descr="image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53188" y="1647825"/>
            <a:ext cx="304800" cy="333375"/>
          </a:xfrm>
          <a:prstGeom prst="rect">
            <a:avLst/>
          </a:prstGeom>
          <a:noFill/>
        </p:spPr>
      </p:pic>
      <p:sp>
        <p:nvSpPr>
          <p:cNvPr id="17" name="Text 15"/>
          <p:cNvSpPr/>
          <p:nvPr/>
        </p:nvSpPr>
        <p:spPr>
          <a:xfrm>
            <a:off x="6912025" y="1704975"/>
            <a:ext cx="2368296" cy="219456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t">
            <a:normAutofit lnSpcReduction="10000"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500" b="1" dirty="0"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Evidencia de Capacitaciones</a:t>
            </a:r>
            <a:endParaRPr lang="en-US" sz="1500" dirty="0"/>
          </a:p>
        </p:txBody>
      </p:sp>
      <p:sp>
        <p:nvSpPr>
          <p:cNvPr id="18" name="Text 16"/>
          <p:cNvSpPr/>
          <p:nvPr/>
        </p:nvSpPr>
        <p:spPr>
          <a:xfrm>
            <a:off x="6548438" y="2207419"/>
            <a:ext cx="137160" cy="25603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t">
            <a:norm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50" dirty="0">
                <a:latin typeface="Arial" pitchFamily="34" charset="0"/>
                <a:ea typeface="Arial" pitchFamily="34" charset="-122"/>
                <a:cs typeface="Arial" pitchFamily="34" charset="-120"/>
              </a:rPr>
              <a:t></a:t>
            </a:r>
            <a:endParaRPr lang="en-US" sz="1050" dirty="0"/>
          </a:p>
        </p:txBody>
      </p:sp>
      <p:sp>
        <p:nvSpPr>
          <p:cNvPr id="19" name="Text 17"/>
          <p:cNvSpPr/>
          <p:nvPr/>
        </p:nvSpPr>
        <p:spPr>
          <a:xfrm>
            <a:off x="6546056" y="2169319"/>
            <a:ext cx="4846320" cy="256032"/>
          </a:xfrm>
          <a:prstGeom prst="rect">
            <a:avLst/>
          </a:prstGeom>
          <a:noFill/>
          <a:ln/>
        </p:spPr>
        <p:txBody>
          <a:bodyPr vert="horz" wrap="none" lIns="190500" tIns="0" rIns="0" bIns="0" rtlCol="0" anchor="t">
            <a:norm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25" dirty="0">
                <a:latin typeface="Arial" pitchFamily="34" charset="0"/>
                <a:ea typeface="Arial" pitchFamily="34" charset="-122"/>
                <a:cs typeface="Arial" pitchFamily="34" charset="-120"/>
              </a:rPr>
              <a:t>Registro de 20 eventos de capacitación para GADPRs.</a:t>
            </a:r>
            <a:endParaRPr lang="en-US" sz="1125" dirty="0"/>
          </a:p>
        </p:txBody>
      </p:sp>
      <p:sp>
        <p:nvSpPr>
          <p:cNvPr id="20" name="Text 18"/>
          <p:cNvSpPr/>
          <p:nvPr/>
        </p:nvSpPr>
        <p:spPr>
          <a:xfrm>
            <a:off x="6548438" y="2564606"/>
            <a:ext cx="137160" cy="25603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t">
            <a:norm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50" dirty="0">
                <a:latin typeface="Arial" pitchFamily="34" charset="0"/>
                <a:ea typeface="Arial" pitchFamily="34" charset="-122"/>
                <a:cs typeface="Arial" pitchFamily="34" charset="-120"/>
              </a:rPr>
              <a:t></a:t>
            </a:r>
            <a:endParaRPr lang="en-US" sz="1050" dirty="0"/>
          </a:p>
        </p:txBody>
      </p:sp>
      <p:sp>
        <p:nvSpPr>
          <p:cNvPr id="21" name="Text 19"/>
          <p:cNvSpPr/>
          <p:nvPr/>
        </p:nvSpPr>
        <p:spPr>
          <a:xfrm>
            <a:off x="6546056" y="2526506"/>
            <a:ext cx="4846320" cy="256032"/>
          </a:xfrm>
          <a:prstGeom prst="rect">
            <a:avLst/>
          </a:prstGeom>
          <a:noFill/>
          <a:ln/>
        </p:spPr>
        <p:txBody>
          <a:bodyPr vert="horz" wrap="none" lIns="190500" tIns="0" rIns="0" bIns="0" rtlCol="0" anchor="t">
            <a:norm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25" dirty="0">
                <a:latin typeface="Arial" pitchFamily="34" charset="0"/>
                <a:ea typeface="Arial" pitchFamily="34" charset="-122"/>
                <a:cs typeface="Arial" pitchFamily="34" charset="-120"/>
              </a:rPr>
              <a:t>Temas: Gestión financiera, control, contratación pública, IA.</a:t>
            </a:r>
            <a:endParaRPr lang="en-US" sz="1125" dirty="0"/>
          </a:p>
        </p:txBody>
      </p:sp>
      <p:sp>
        <p:nvSpPr>
          <p:cNvPr id="22" name="Text 20"/>
          <p:cNvSpPr/>
          <p:nvPr/>
        </p:nvSpPr>
        <p:spPr>
          <a:xfrm>
            <a:off x="6548438" y="2921794"/>
            <a:ext cx="137160" cy="25603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t">
            <a:norm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50" dirty="0">
                <a:latin typeface="Arial" pitchFamily="34" charset="0"/>
                <a:ea typeface="Arial" pitchFamily="34" charset="-122"/>
                <a:cs typeface="Arial" pitchFamily="34" charset="-120"/>
              </a:rPr>
              <a:t></a:t>
            </a:r>
            <a:endParaRPr lang="en-US" sz="1050" dirty="0"/>
          </a:p>
        </p:txBody>
      </p:sp>
      <p:sp>
        <p:nvSpPr>
          <p:cNvPr id="23" name="Text 21"/>
          <p:cNvSpPr/>
          <p:nvPr/>
        </p:nvSpPr>
        <p:spPr>
          <a:xfrm>
            <a:off x="6546056" y="2883694"/>
            <a:ext cx="4846320" cy="256032"/>
          </a:xfrm>
          <a:prstGeom prst="rect">
            <a:avLst/>
          </a:prstGeom>
          <a:noFill/>
          <a:ln/>
        </p:spPr>
        <p:txBody>
          <a:bodyPr vert="horz" wrap="none" lIns="190500" tIns="0" rIns="0" bIns="0" rtlCol="0" anchor="t">
            <a:norm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25" dirty="0">
                <a:latin typeface="Arial" pitchFamily="34" charset="0"/>
                <a:ea typeface="Arial" pitchFamily="34" charset="-122"/>
                <a:cs typeface="Arial" pitchFamily="34" charset="-120"/>
              </a:rPr>
              <a:t>Participación de 7 pasantes universitarios en apoyo a gestión.</a:t>
            </a:r>
            <a:endParaRPr lang="en-US" sz="1125" dirty="0"/>
          </a:p>
        </p:txBody>
      </p:sp>
      <p:sp>
        <p:nvSpPr>
          <p:cNvPr id="24" name="Text 22"/>
          <p:cNvSpPr/>
          <p:nvPr/>
        </p:nvSpPr>
        <p:spPr>
          <a:xfrm>
            <a:off x="6548438" y="3278981"/>
            <a:ext cx="137160" cy="25603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t">
            <a:norm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50" dirty="0">
                <a:latin typeface="Arial" pitchFamily="34" charset="0"/>
                <a:ea typeface="Arial" pitchFamily="34" charset="-122"/>
                <a:cs typeface="Arial" pitchFamily="34" charset="-120"/>
              </a:rPr>
              <a:t></a:t>
            </a:r>
            <a:endParaRPr lang="en-US" sz="1050" dirty="0"/>
          </a:p>
        </p:txBody>
      </p:sp>
      <p:sp>
        <p:nvSpPr>
          <p:cNvPr id="25" name="Text 23"/>
          <p:cNvSpPr/>
          <p:nvPr/>
        </p:nvSpPr>
        <p:spPr>
          <a:xfrm>
            <a:off x="6546056" y="3240881"/>
            <a:ext cx="4846320" cy="256032"/>
          </a:xfrm>
          <a:prstGeom prst="rect">
            <a:avLst/>
          </a:prstGeom>
          <a:noFill/>
          <a:ln/>
        </p:spPr>
        <p:txBody>
          <a:bodyPr vert="horz" wrap="none" lIns="190500" tIns="0" rIns="0" bIns="0" rtlCol="0" anchor="t">
            <a:norm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25" dirty="0">
                <a:latin typeface="Arial" pitchFamily="34" charset="0"/>
                <a:ea typeface="Arial" pitchFamily="34" charset="-122"/>
                <a:cs typeface="Arial" pitchFamily="34" charset="-120"/>
              </a:rPr>
              <a:t>Fortalecimiento en PDOT y talento humano.</a:t>
            </a:r>
            <a:endParaRPr lang="en-US" sz="1125" dirty="0"/>
          </a:p>
        </p:txBody>
      </p:sp>
      <p:sp>
        <p:nvSpPr>
          <p:cNvPr id="26" name="Text 24"/>
          <p:cNvSpPr/>
          <p:nvPr/>
        </p:nvSpPr>
        <p:spPr>
          <a:xfrm>
            <a:off x="666750" y="4014788"/>
            <a:ext cx="5310188" cy="2366963"/>
          </a:xfrm>
          <a:prstGeom prst="rect">
            <a:avLst/>
          </a:prstGeom>
          <a:noFill/>
          <a:ln w="9525">
            <a:solidFill>
              <a:srgbClr val="333333"/>
            </a:solidFill>
          </a:ln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27" name="Image 2" descr="image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04875" y="4252913"/>
            <a:ext cx="304800" cy="333375"/>
          </a:xfrm>
          <a:prstGeom prst="rect">
            <a:avLst/>
          </a:prstGeom>
          <a:noFill/>
        </p:spPr>
      </p:pic>
      <p:sp>
        <p:nvSpPr>
          <p:cNvPr id="28" name="Text 25"/>
          <p:cNvSpPr/>
          <p:nvPr/>
        </p:nvSpPr>
        <p:spPr>
          <a:xfrm>
            <a:off x="1363935" y="4310063"/>
            <a:ext cx="1920240" cy="219456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t">
            <a:normAutofit lnSpcReduction="10000"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500" b="1" dirty="0"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Evidencia de Proyectos</a:t>
            </a:r>
            <a:endParaRPr lang="en-US" sz="1500" dirty="0"/>
          </a:p>
        </p:txBody>
      </p:sp>
      <p:sp>
        <p:nvSpPr>
          <p:cNvPr id="29" name="Text 26"/>
          <p:cNvSpPr/>
          <p:nvPr/>
        </p:nvSpPr>
        <p:spPr>
          <a:xfrm>
            <a:off x="1000125" y="4812506"/>
            <a:ext cx="137160" cy="25603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t">
            <a:norm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50" dirty="0">
                <a:latin typeface="Arial" pitchFamily="34" charset="0"/>
                <a:ea typeface="Arial" pitchFamily="34" charset="-122"/>
                <a:cs typeface="Arial" pitchFamily="34" charset="-120"/>
              </a:rPr>
              <a:t></a:t>
            </a:r>
            <a:endParaRPr lang="en-US" sz="1050" dirty="0"/>
          </a:p>
        </p:txBody>
      </p:sp>
      <p:sp>
        <p:nvSpPr>
          <p:cNvPr id="30" name="Text 27"/>
          <p:cNvSpPr/>
          <p:nvPr/>
        </p:nvSpPr>
        <p:spPr>
          <a:xfrm>
            <a:off x="997744" y="4774406"/>
            <a:ext cx="4846320" cy="256032"/>
          </a:xfrm>
          <a:prstGeom prst="rect">
            <a:avLst/>
          </a:prstGeom>
          <a:noFill/>
          <a:ln/>
        </p:spPr>
        <p:txBody>
          <a:bodyPr vert="horz" wrap="none" lIns="190500" tIns="0" rIns="0" bIns="0" rtlCol="0" anchor="t">
            <a:norm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25" dirty="0">
                <a:latin typeface="Arial" pitchFamily="34" charset="0"/>
                <a:ea typeface="Arial" pitchFamily="34" charset="-122"/>
                <a:cs typeface="Arial" pitchFamily="34" charset="-120"/>
              </a:rPr>
              <a:t>Entrega de </a:t>
            </a:r>
            <a:r>
              <a:rPr lang="en-US" sz="1125" dirty="0" smtClean="0">
                <a:latin typeface="Arial" pitchFamily="34" charset="0"/>
                <a:ea typeface="Arial" pitchFamily="34" charset="-122"/>
                <a:cs typeface="Arial" pitchFamily="34" charset="-120"/>
              </a:rPr>
              <a:t> 39 </a:t>
            </a:r>
            <a:r>
              <a:rPr lang="en-US" sz="1125" dirty="0">
                <a:latin typeface="Arial" pitchFamily="34" charset="0"/>
                <a:ea typeface="Arial" pitchFamily="34" charset="-122"/>
                <a:cs typeface="Arial" pitchFamily="34" charset="-120"/>
              </a:rPr>
              <a:t>proyectos de infraestructura.</a:t>
            </a:r>
            <a:endParaRPr lang="en-US" sz="1125" dirty="0"/>
          </a:p>
        </p:txBody>
      </p:sp>
      <p:sp>
        <p:nvSpPr>
          <p:cNvPr id="31" name="Text 28"/>
          <p:cNvSpPr/>
          <p:nvPr/>
        </p:nvSpPr>
        <p:spPr>
          <a:xfrm>
            <a:off x="1000125" y="5169694"/>
            <a:ext cx="137160" cy="25603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t">
            <a:norm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50" dirty="0">
                <a:latin typeface="Arial" pitchFamily="34" charset="0"/>
                <a:ea typeface="Arial" pitchFamily="34" charset="-122"/>
                <a:cs typeface="Arial" pitchFamily="34" charset="-120"/>
              </a:rPr>
              <a:t></a:t>
            </a:r>
            <a:endParaRPr lang="en-US" sz="1050" dirty="0"/>
          </a:p>
        </p:txBody>
      </p:sp>
      <p:sp>
        <p:nvSpPr>
          <p:cNvPr id="32" name="Text 29"/>
          <p:cNvSpPr/>
          <p:nvPr/>
        </p:nvSpPr>
        <p:spPr>
          <a:xfrm>
            <a:off x="997744" y="5131594"/>
            <a:ext cx="4846320" cy="256032"/>
          </a:xfrm>
          <a:prstGeom prst="rect">
            <a:avLst/>
          </a:prstGeom>
          <a:noFill/>
          <a:ln/>
        </p:spPr>
        <p:txBody>
          <a:bodyPr vert="horz" wrap="none" lIns="190500" tIns="0" rIns="0" bIns="0" rtlCol="0" anchor="t">
            <a:norm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25" dirty="0">
                <a:latin typeface="Arial" pitchFamily="34" charset="0"/>
                <a:ea typeface="Arial" pitchFamily="34" charset="-122"/>
                <a:cs typeface="Arial" pitchFamily="34" charset="-120"/>
              </a:rPr>
              <a:t>Administración y fiscalización de más de </a:t>
            </a:r>
            <a:r>
              <a:rPr lang="en-US" sz="1125" dirty="0" smtClean="0">
                <a:latin typeface="Arial" pitchFamily="34" charset="0"/>
                <a:ea typeface="Arial" pitchFamily="34" charset="-122"/>
                <a:cs typeface="Arial" pitchFamily="34" charset="-120"/>
              </a:rPr>
              <a:t> 18 </a:t>
            </a:r>
            <a:r>
              <a:rPr lang="en-US" sz="1125" dirty="0">
                <a:latin typeface="Arial" pitchFamily="34" charset="0"/>
                <a:ea typeface="Arial" pitchFamily="34" charset="-122"/>
                <a:cs typeface="Arial" pitchFamily="34" charset="-120"/>
              </a:rPr>
              <a:t>proyectos.</a:t>
            </a:r>
            <a:endParaRPr lang="en-US" sz="1125" dirty="0"/>
          </a:p>
        </p:txBody>
      </p:sp>
      <p:sp>
        <p:nvSpPr>
          <p:cNvPr id="33" name="Text 30"/>
          <p:cNvSpPr/>
          <p:nvPr/>
        </p:nvSpPr>
        <p:spPr>
          <a:xfrm>
            <a:off x="1000125" y="5526881"/>
            <a:ext cx="137160" cy="25603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t">
            <a:norm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50" dirty="0">
                <a:latin typeface="Arial" pitchFamily="34" charset="0"/>
                <a:ea typeface="Arial" pitchFamily="34" charset="-122"/>
                <a:cs typeface="Arial" pitchFamily="34" charset="-120"/>
              </a:rPr>
              <a:t></a:t>
            </a:r>
            <a:endParaRPr lang="en-US" sz="1050" dirty="0"/>
          </a:p>
        </p:txBody>
      </p:sp>
      <p:sp>
        <p:nvSpPr>
          <p:cNvPr id="34" name="Text 31"/>
          <p:cNvSpPr/>
          <p:nvPr/>
        </p:nvSpPr>
        <p:spPr>
          <a:xfrm>
            <a:off x="997744" y="5488781"/>
            <a:ext cx="4846320" cy="256032"/>
          </a:xfrm>
          <a:prstGeom prst="rect">
            <a:avLst/>
          </a:prstGeom>
          <a:noFill/>
          <a:ln/>
        </p:spPr>
        <p:txBody>
          <a:bodyPr vert="horz" wrap="none" lIns="190500" tIns="0" rIns="0" bIns="0" rtlCol="0" anchor="t">
            <a:norm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25" dirty="0">
                <a:latin typeface="Arial" pitchFamily="34" charset="0"/>
                <a:ea typeface="Arial" pitchFamily="34" charset="-122"/>
                <a:cs typeface="Arial" pitchFamily="34" charset="-120"/>
              </a:rPr>
              <a:t>Desarrollo de </a:t>
            </a:r>
            <a:r>
              <a:rPr lang="en-US" sz="1125" dirty="0" smtClean="0">
                <a:latin typeface="Arial" pitchFamily="34" charset="0"/>
                <a:ea typeface="Arial" pitchFamily="34" charset="-122"/>
                <a:cs typeface="Arial" pitchFamily="34" charset="-120"/>
              </a:rPr>
              <a:t>34 </a:t>
            </a:r>
            <a:r>
              <a:rPr lang="en-US" sz="1125" dirty="0">
                <a:latin typeface="Arial" pitchFamily="34" charset="0"/>
                <a:ea typeface="Arial" pitchFamily="34" charset="-122"/>
                <a:cs typeface="Arial" pitchFamily="34" charset="-120"/>
              </a:rPr>
              <a:t>proyectos sociales, culturales y deportivos.</a:t>
            </a:r>
            <a:endParaRPr lang="en-US" sz="1125" dirty="0"/>
          </a:p>
        </p:txBody>
      </p:sp>
      <p:sp>
        <p:nvSpPr>
          <p:cNvPr id="35" name="Text 32"/>
          <p:cNvSpPr/>
          <p:nvPr/>
        </p:nvSpPr>
        <p:spPr>
          <a:xfrm>
            <a:off x="1000125" y="5884069"/>
            <a:ext cx="137160" cy="25603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t">
            <a:norm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50" dirty="0">
                <a:latin typeface="Arial" pitchFamily="34" charset="0"/>
                <a:ea typeface="Arial" pitchFamily="34" charset="-122"/>
                <a:cs typeface="Arial" pitchFamily="34" charset="-120"/>
              </a:rPr>
              <a:t></a:t>
            </a:r>
            <a:endParaRPr lang="en-US" sz="1050" dirty="0"/>
          </a:p>
        </p:txBody>
      </p:sp>
      <p:sp>
        <p:nvSpPr>
          <p:cNvPr id="36" name="Text 33"/>
          <p:cNvSpPr/>
          <p:nvPr/>
        </p:nvSpPr>
        <p:spPr>
          <a:xfrm>
            <a:off x="997744" y="5845969"/>
            <a:ext cx="4846320" cy="256032"/>
          </a:xfrm>
          <a:prstGeom prst="rect">
            <a:avLst/>
          </a:prstGeom>
          <a:noFill/>
          <a:ln/>
        </p:spPr>
        <p:txBody>
          <a:bodyPr vert="horz" wrap="none" lIns="190500" tIns="0" rIns="0" bIns="0" rtlCol="0" anchor="t">
            <a:norm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25" dirty="0">
                <a:latin typeface="Arial" pitchFamily="34" charset="0"/>
                <a:ea typeface="Arial" pitchFamily="34" charset="-122"/>
                <a:cs typeface="Arial" pitchFamily="34" charset="-120"/>
              </a:rPr>
              <a:t>Soporte técnico en formulación de proyectos parroquiales.</a:t>
            </a:r>
            <a:endParaRPr lang="en-US" sz="1125" dirty="0"/>
          </a:p>
        </p:txBody>
      </p:sp>
      <p:sp>
        <p:nvSpPr>
          <p:cNvPr id="37" name="Text 34"/>
          <p:cNvSpPr/>
          <p:nvPr/>
        </p:nvSpPr>
        <p:spPr>
          <a:xfrm>
            <a:off x="6215063" y="4014788"/>
            <a:ext cx="5310188" cy="2366963"/>
          </a:xfrm>
          <a:prstGeom prst="rect">
            <a:avLst/>
          </a:prstGeom>
          <a:noFill/>
          <a:ln w="9525">
            <a:solidFill>
              <a:srgbClr val="333333"/>
            </a:solidFill>
          </a:ln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38" name="Image 3" descr="image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453188" y="4252913"/>
            <a:ext cx="304800" cy="333375"/>
          </a:xfrm>
          <a:prstGeom prst="rect">
            <a:avLst/>
          </a:prstGeom>
          <a:noFill/>
        </p:spPr>
      </p:pic>
      <p:sp>
        <p:nvSpPr>
          <p:cNvPr id="39" name="Text 35"/>
          <p:cNvSpPr/>
          <p:nvPr/>
        </p:nvSpPr>
        <p:spPr>
          <a:xfrm>
            <a:off x="6908229" y="4310063"/>
            <a:ext cx="2148840" cy="219456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t">
            <a:normAutofit lnSpcReduction="10000"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500" b="1" dirty="0"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Cumplimiento Normativo</a:t>
            </a:r>
            <a:endParaRPr lang="en-US" sz="1500" dirty="0"/>
          </a:p>
        </p:txBody>
      </p:sp>
      <p:sp>
        <p:nvSpPr>
          <p:cNvPr id="40" name="Text 36"/>
          <p:cNvSpPr/>
          <p:nvPr/>
        </p:nvSpPr>
        <p:spPr>
          <a:xfrm>
            <a:off x="6548438" y="4812506"/>
            <a:ext cx="137160" cy="25603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t">
            <a:norm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50" dirty="0">
                <a:latin typeface="Arial" pitchFamily="34" charset="0"/>
                <a:ea typeface="Arial" pitchFamily="34" charset="-122"/>
                <a:cs typeface="Arial" pitchFamily="34" charset="-120"/>
              </a:rPr>
              <a:t></a:t>
            </a:r>
            <a:endParaRPr lang="en-US" sz="1050" dirty="0"/>
          </a:p>
        </p:txBody>
      </p:sp>
      <p:sp>
        <p:nvSpPr>
          <p:cNvPr id="41" name="Text 37"/>
          <p:cNvSpPr/>
          <p:nvPr/>
        </p:nvSpPr>
        <p:spPr>
          <a:xfrm>
            <a:off x="6546056" y="4774406"/>
            <a:ext cx="4846320" cy="256032"/>
          </a:xfrm>
          <a:prstGeom prst="rect">
            <a:avLst/>
          </a:prstGeom>
          <a:noFill/>
          <a:ln/>
        </p:spPr>
        <p:txBody>
          <a:bodyPr vert="horz" wrap="none" lIns="190500" tIns="0" rIns="0" bIns="0" rtlCol="0" anchor="t">
            <a:norm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25" dirty="0">
                <a:latin typeface="Arial" pitchFamily="34" charset="0"/>
                <a:ea typeface="Arial" pitchFamily="34" charset="-122"/>
                <a:cs typeface="Arial" pitchFamily="34" charset="-120"/>
              </a:rPr>
              <a:t>57 parroquias cumplieron con rendición de cuentas 2024.</a:t>
            </a:r>
            <a:endParaRPr lang="en-US" sz="1125" dirty="0"/>
          </a:p>
        </p:txBody>
      </p:sp>
      <p:sp>
        <p:nvSpPr>
          <p:cNvPr id="42" name="Text 38"/>
          <p:cNvSpPr/>
          <p:nvPr/>
        </p:nvSpPr>
        <p:spPr>
          <a:xfrm>
            <a:off x="6548438" y="5169694"/>
            <a:ext cx="137160" cy="25603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t">
            <a:norm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50" dirty="0">
                <a:latin typeface="Arial" pitchFamily="34" charset="0"/>
                <a:ea typeface="Arial" pitchFamily="34" charset="-122"/>
                <a:cs typeface="Arial" pitchFamily="34" charset="-120"/>
              </a:rPr>
              <a:t></a:t>
            </a:r>
            <a:endParaRPr lang="en-US" sz="1050" dirty="0"/>
          </a:p>
        </p:txBody>
      </p:sp>
      <p:sp>
        <p:nvSpPr>
          <p:cNvPr id="43" name="Text 39"/>
          <p:cNvSpPr/>
          <p:nvPr/>
        </p:nvSpPr>
        <p:spPr>
          <a:xfrm>
            <a:off x="6546056" y="5131594"/>
            <a:ext cx="4846320" cy="256032"/>
          </a:xfrm>
          <a:prstGeom prst="rect">
            <a:avLst/>
          </a:prstGeom>
          <a:noFill/>
          <a:ln/>
        </p:spPr>
        <p:txBody>
          <a:bodyPr vert="horz" wrap="none" lIns="190500" tIns="0" rIns="0" bIns="0" rtlCol="0" anchor="t">
            <a:norm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25" dirty="0">
                <a:latin typeface="Arial" pitchFamily="34" charset="0"/>
                <a:ea typeface="Arial" pitchFamily="34" charset="-122"/>
                <a:cs typeface="Arial" pitchFamily="34" charset="-120"/>
              </a:rPr>
              <a:t>Cierre de procesos de contratación pública en 30 parroquias.</a:t>
            </a:r>
            <a:endParaRPr lang="en-US" sz="1125" dirty="0"/>
          </a:p>
        </p:txBody>
      </p:sp>
      <p:sp>
        <p:nvSpPr>
          <p:cNvPr id="44" name="Text 40"/>
          <p:cNvSpPr/>
          <p:nvPr/>
        </p:nvSpPr>
        <p:spPr>
          <a:xfrm>
            <a:off x="6548438" y="5526881"/>
            <a:ext cx="137160" cy="25603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t">
            <a:norm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50" dirty="0">
                <a:latin typeface="Arial" pitchFamily="34" charset="0"/>
                <a:ea typeface="Arial" pitchFamily="34" charset="-122"/>
                <a:cs typeface="Arial" pitchFamily="34" charset="-120"/>
              </a:rPr>
              <a:t></a:t>
            </a:r>
            <a:endParaRPr lang="en-US" sz="1050" dirty="0"/>
          </a:p>
        </p:txBody>
      </p:sp>
      <p:sp>
        <p:nvSpPr>
          <p:cNvPr id="45" name="Text 41"/>
          <p:cNvSpPr/>
          <p:nvPr/>
        </p:nvSpPr>
        <p:spPr>
          <a:xfrm>
            <a:off x="6546056" y="5488781"/>
            <a:ext cx="4846320" cy="256032"/>
          </a:xfrm>
          <a:prstGeom prst="rect">
            <a:avLst/>
          </a:prstGeom>
          <a:noFill/>
          <a:ln/>
        </p:spPr>
        <p:txBody>
          <a:bodyPr vert="horz" wrap="none" lIns="190500" tIns="0" rIns="0" bIns="0" rtlCol="0" anchor="t">
            <a:norm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25" dirty="0">
                <a:latin typeface="Arial" pitchFamily="34" charset="0"/>
                <a:ea typeface="Arial" pitchFamily="34" charset="-122"/>
                <a:cs typeface="Arial" pitchFamily="34" charset="-120"/>
              </a:rPr>
              <a:t>Implementación de contabilidad en línea en las 57 parroquias.</a:t>
            </a:r>
            <a:endParaRPr lang="en-US" sz="1125" dirty="0"/>
          </a:p>
        </p:txBody>
      </p:sp>
      <p:sp>
        <p:nvSpPr>
          <p:cNvPr id="46" name="Text 42"/>
          <p:cNvSpPr/>
          <p:nvPr/>
        </p:nvSpPr>
        <p:spPr>
          <a:xfrm>
            <a:off x="6548438" y="5884069"/>
            <a:ext cx="137160" cy="25603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t">
            <a:norm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50" dirty="0">
                <a:latin typeface="Arial" pitchFamily="34" charset="0"/>
                <a:ea typeface="Arial" pitchFamily="34" charset="-122"/>
                <a:cs typeface="Arial" pitchFamily="34" charset="-120"/>
              </a:rPr>
              <a:t></a:t>
            </a:r>
            <a:endParaRPr lang="en-US" sz="1050" dirty="0"/>
          </a:p>
        </p:txBody>
      </p:sp>
      <p:sp>
        <p:nvSpPr>
          <p:cNvPr id="47" name="Text 43"/>
          <p:cNvSpPr/>
          <p:nvPr/>
        </p:nvSpPr>
        <p:spPr>
          <a:xfrm>
            <a:off x="6546056" y="5845969"/>
            <a:ext cx="4846320" cy="256032"/>
          </a:xfrm>
          <a:prstGeom prst="rect">
            <a:avLst/>
          </a:prstGeom>
          <a:noFill/>
          <a:ln/>
        </p:spPr>
        <p:txBody>
          <a:bodyPr vert="horz" wrap="none" lIns="190500" tIns="0" rIns="0" bIns="0" rtlCol="0" anchor="t">
            <a:norm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25" dirty="0">
                <a:latin typeface="Arial" pitchFamily="34" charset="0"/>
                <a:ea typeface="Arial" pitchFamily="34" charset="-122"/>
                <a:cs typeface="Arial" pitchFamily="34" charset="-120"/>
              </a:rPr>
              <a:t>Presentación de informes financieros trimestrales a control.</a:t>
            </a:r>
            <a:endParaRPr lang="en-US" sz="1125" dirty="0"/>
          </a:p>
        </p:txBody>
      </p:sp>
      <p:pic>
        <p:nvPicPr>
          <p:cNvPr id="48" name="Imagen 1">
            <a:extLst>
              <a:ext uri="{FF2B5EF4-FFF2-40B4-BE49-F238E27FC236}">
                <a16:creationId xmlns:a16="http://schemas.microsoft.com/office/drawing/2014/main" xmlns="" id="{0EA38FC4-7D86-41F9-0570-45FCA24FE7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4" y="2"/>
            <a:ext cx="2507509" cy="861393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0EA38FC4-7D86-41F9-0570-45FCA24FE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4" y="2"/>
            <a:ext cx="2507509" cy="861393"/>
          </a:xfrm>
          <a:prstGeom prst="rect">
            <a:avLst/>
          </a:prstGeom>
        </p:spPr>
      </p:pic>
      <p:pic>
        <p:nvPicPr>
          <p:cNvPr id="6" name="5 Imagen" descr="WhatsApp Image 2026-04-26 at 22.25.02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4113" y="241829"/>
            <a:ext cx="6212115" cy="44067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6 Imagen" descr="WhatsApp Image 2026-04-26 at 22.24.54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118" y="2743200"/>
            <a:ext cx="4581112" cy="3249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2"/>
          <p:cNvSpPr/>
          <p:nvPr/>
        </p:nvSpPr>
        <p:spPr>
          <a:xfrm>
            <a:off x="562555" y="704023"/>
            <a:ext cx="10881360" cy="53035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t">
            <a:normAutofit lnSpcReduction="1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RESULTADOS CLAVE 2025</a:t>
            </a:r>
            <a:endParaRPr lang="en-US" sz="3600" dirty="0"/>
          </a:p>
        </p:txBody>
      </p:sp>
      <p:sp>
        <p:nvSpPr>
          <p:cNvPr id="6" name="Text 3"/>
          <p:cNvSpPr/>
          <p:nvPr/>
        </p:nvSpPr>
        <p:spPr>
          <a:xfrm>
            <a:off x="5924550" y="1278007"/>
            <a:ext cx="952500" cy="381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7" name="Text 4"/>
          <p:cNvSpPr/>
          <p:nvPr/>
        </p:nvSpPr>
        <p:spPr>
          <a:xfrm>
            <a:off x="1066800" y="1697107"/>
            <a:ext cx="3365450" cy="46291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8" name="Shape 5"/>
          <p:cNvSpPr/>
          <p:nvPr/>
        </p:nvSpPr>
        <p:spPr>
          <a:xfrm>
            <a:off x="1066800" y="1716157"/>
            <a:ext cx="3365450" cy="0"/>
          </a:xfrm>
          <a:prstGeom prst="line">
            <a:avLst/>
          </a:prstGeom>
          <a:noFill/>
          <a:ln w="38100">
            <a:solidFill>
              <a:srgbClr val="D0F0C0"/>
            </a:solidFill>
            <a:prstDash val="solid"/>
          </a:ln>
        </p:spPr>
      </p:sp>
      <p:pic>
        <p:nvPicPr>
          <p:cNvPr id="9" name="Image 0" descr="image.png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04925" y="2059950"/>
            <a:ext cx="342900" cy="371475"/>
          </a:xfrm>
          <a:prstGeom prst="rect">
            <a:avLst/>
          </a:prstGeom>
          <a:noFill/>
        </p:spPr>
      </p:pic>
      <p:sp>
        <p:nvSpPr>
          <p:cNvPr id="10" name="Text 6"/>
          <p:cNvSpPr/>
          <p:nvPr/>
        </p:nvSpPr>
        <p:spPr>
          <a:xfrm>
            <a:off x="1792263" y="1974225"/>
            <a:ext cx="2404872" cy="54864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2145"/>
              </a:lnSpc>
              <a:buNone/>
            </a:pPr>
            <a:r>
              <a:rPr lang="en-US" sz="1650" b="1" dirty="0"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Asistencia Técnica y Capacitación</a:t>
            </a:r>
            <a:endParaRPr lang="en-US" sz="1650" dirty="0"/>
          </a:p>
        </p:txBody>
      </p:sp>
      <p:sp>
        <p:nvSpPr>
          <p:cNvPr id="11" name="Text 7"/>
          <p:cNvSpPr/>
          <p:nvPr/>
        </p:nvSpPr>
        <p:spPr>
          <a:xfrm>
            <a:off x="1305669" y="2756168"/>
            <a:ext cx="1371600" cy="987552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3000" b="1" dirty="0">
                <a:latin typeface="Arial" pitchFamily="34" charset="0"/>
                <a:ea typeface="Arial" pitchFamily="34" charset="-122"/>
                <a:cs typeface="Arial" pitchFamily="34" charset="-120"/>
              </a:rPr>
              <a:t>57</a:t>
            </a:r>
            <a:endParaRPr lang="en-US" sz="1200" dirty="0"/>
          </a:p>
        </p:txBody>
      </p:sp>
      <p:sp>
        <p:nvSpPr>
          <p:cNvPr id="12" name="Text 8"/>
          <p:cNvSpPr/>
          <p:nvPr/>
        </p:nvSpPr>
        <p:spPr>
          <a:xfrm>
            <a:off x="1305669" y="3137168"/>
            <a:ext cx="1371600" cy="603504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575"/>
              </a:lnSpc>
              <a:buNone/>
            </a:pPr>
            <a:r>
              <a:rPr lang="en-US" sz="1125" dirty="0">
                <a:latin typeface="Arial" pitchFamily="34" charset="0"/>
                <a:ea typeface="Arial" pitchFamily="34" charset="-122"/>
                <a:cs typeface="Arial" pitchFamily="34" charset="-120"/>
              </a:rPr>
              <a:t>Gobiernos Parroquiales asistidos</a:t>
            </a:r>
            <a:endParaRPr lang="en-US" sz="1125" dirty="0"/>
          </a:p>
        </p:txBody>
      </p:sp>
      <p:sp>
        <p:nvSpPr>
          <p:cNvPr id="13" name="Text 9"/>
          <p:cNvSpPr/>
          <p:nvPr/>
        </p:nvSpPr>
        <p:spPr>
          <a:xfrm>
            <a:off x="2821707" y="2756168"/>
            <a:ext cx="1371600" cy="987552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3000" b="1" dirty="0">
                <a:latin typeface="Arial" pitchFamily="34" charset="0"/>
                <a:ea typeface="Arial" pitchFamily="34" charset="-122"/>
                <a:cs typeface="Arial" pitchFamily="34" charset="-120"/>
              </a:rPr>
              <a:t>20</a:t>
            </a:r>
            <a:endParaRPr lang="en-US" sz="1200" dirty="0"/>
          </a:p>
        </p:txBody>
      </p:sp>
      <p:sp>
        <p:nvSpPr>
          <p:cNvPr id="14" name="Text 10"/>
          <p:cNvSpPr/>
          <p:nvPr/>
        </p:nvSpPr>
        <p:spPr>
          <a:xfrm>
            <a:off x="2821707" y="3137168"/>
            <a:ext cx="1371600" cy="402336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575"/>
              </a:lnSpc>
              <a:buNone/>
            </a:pPr>
            <a:r>
              <a:rPr lang="en-US" sz="1125" dirty="0">
                <a:latin typeface="Arial" pitchFamily="34" charset="0"/>
                <a:ea typeface="Arial" pitchFamily="34" charset="-122"/>
                <a:cs typeface="Arial" pitchFamily="34" charset="-120"/>
              </a:rPr>
              <a:t>Eventos de capacitación</a:t>
            </a:r>
            <a:endParaRPr lang="en-US" sz="1125" dirty="0"/>
          </a:p>
        </p:txBody>
      </p:sp>
      <p:sp>
        <p:nvSpPr>
          <p:cNvPr id="15" name="Text 11"/>
          <p:cNvSpPr/>
          <p:nvPr/>
        </p:nvSpPr>
        <p:spPr>
          <a:xfrm>
            <a:off x="1304925" y="4262261"/>
            <a:ext cx="2889504" cy="740664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920"/>
              </a:lnSpc>
              <a:buNone/>
            </a:pPr>
            <a:r>
              <a:rPr lang="en-US" sz="1200" dirty="0">
                <a:latin typeface="Arial" pitchFamily="34" charset="0"/>
                <a:ea typeface="Arial" pitchFamily="34" charset="-122"/>
                <a:cs typeface="Arial" pitchFamily="34" charset="-120"/>
              </a:rPr>
              <a:t>Fortalecimiento de capacidades en temas financieros, administrativos y legales para una gestión eficiente y transparente.</a:t>
            </a:r>
            <a:endParaRPr lang="en-US" sz="1200" dirty="0"/>
          </a:p>
        </p:txBody>
      </p:sp>
      <p:sp>
        <p:nvSpPr>
          <p:cNvPr id="16" name="Text 12"/>
          <p:cNvSpPr/>
          <p:nvPr/>
        </p:nvSpPr>
        <p:spPr>
          <a:xfrm>
            <a:off x="4718000" y="1697107"/>
            <a:ext cx="3365450" cy="46291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17" name="Shape 13"/>
          <p:cNvSpPr/>
          <p:nvPr/>
        </p:nvSpPr>
        <p:spPr>
          <a:xfrm>
            <a:off x="4718000" y="1716157"/>
            <a:ext cx="3365450" cy="0"/>
          </a:xfrm>
          <a:prstGeom prst="line">
            <a:avLst/>
          </a:prstGeom>
          <a:noFill/>
          <a:ln w="38100">
            <a:solidFill>
              <a:srgbClr val="50C878"/>
            </a:solidFill>
            <a:prstDash val="solid"/>
          </a:ln>
        </p:spPr>
      </p:sp>
      <p:pic>
        <p:nvPicPr>
          <p:cNvPr id="18" name="Image 1" descr="image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56125" y="2059950"/>
            <a:ext cx="342900" cy="371475"/>
          </a:xfrm>
          <a:prstGeom prst="rect">
            <a:avLst/>
          </a:prstGeom>
          <a:noFill/>
        </p:spPr>
      </p:pic>
      <p:sp>
        <p:nvSpPr>
          <p:cNvPr id="19" name="Text 14"/>
          <p:cNvSpPr/>
          <p:nvPr/>
        </p:nvSpPr>
        <p:spPr>
          <a:xfrm>
            <a:off x="5443463" y="1974225"/>
            <a:ext cx="2404872" cy="54864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2145"/>
              </a:lnSpc>
              <a:buNone/>
            </a:pPr>
            <a:r>
              <a:rPr lang="en-US" sz="1650" b="1" dirty="0"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Proyectos de Infraestructura</a:t>
            </a:r>
            <a:endParaRPr lang="en-US" sz="1650" dirty="0"/>
          </a:p>
        </p:txBody>
      </p:sp>
      <p:sp>
        <p:nvSpPr>
          <p:cNvPr id="20" name="Text 15"/>
          <p:cNvSpPr/>
          <p:nvPr/>
        </p:nvSpPr>
        <p:spPr>
          <a:xfrm>
            <a:off x="4956870" y="2756168"/>
            <a:ext cx="1399032" cy="786384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t">
            <a:normAutofit/>
          </a:bodyPr>
          <a:lstStyle/>
          <a:p>
            <a:pPr marL="0" indent="0" algn="l">
              <a:lnSpc>
                <a:spcPts val="3000"/>
              </a:lnSpc>
              <a:buNone/>
            </a:pPr>
            <a:r>
              <a:rPr lang="es-EC" sz="3000" b="1" dirty="0" smtClean="0">
                <a:latin typeface="Arial" pitchFamily="34" charset="0"/>
                <a:cs typeface="Arial" pitchFamily="34" charset="-120"/>
              </a:rPr>
              <a:t>39</a:t>
            </a:r>
            <a:endParaRPr lang="en-US" sz="1200" dirty="0"/>
          </a:p>
        </p:txBody>
      </p:sp>
      <p:sp>
        <p:nvSpPr>
          <p:cNvPr id="21" name="Text 16"/>
          <p:cNvSpPr/>
          <p:nvPr/>
        </p:nvSpPr>
        <p:spPr>
          <a:xfrm>
            <a:off x="4956870" y="3137168"/>
            <a:ext cx="1371600" cy="402336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575"/>
              </a:lnSpc>
              <a:buNone/>
            </a:pPr>
            <a:r>
              <a:rPr lang="en-US" sz="1125" dirty="0">
                <a:latin typeface="Arial" pitchFamily="34" charset="0"/>
                <a:ea typeface="Arial" pitchFamily="34" charset="-122"/>
                <a:cs typeface="Arial" pitchFamily="34" charset="-120"/>
              </a:rPr>
              <a:t>Proyectos elaborados</a:t>
            </a:r>
            <a:endParaRPr lang="en-US" sz="1125" dirty="0"/>
          </a:p>
        </p:txBody>
      </p:sp>
      <p:sp>
        <p:nvSpPr>
          <p:cNvPr id="22" name="Text 17"/>
          <p:cNvSpPr/>
          <p:nvPr/>
        </p:nvSpPr>
        <p:spPr>
          <a:xfrm>
            <a:off x="6472907" y="2756168"/>
            <a:ext cx="1399032" cy="786384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t">
            <a:normAutofit/>
          </a:bodyPr>
          <a:lstStyle/>
          <a:p>
            <a:pPr marL="0" indent="0" algn="ctr">
              <a:lnSpc>
                <a:spcPts val="3000"/>
              </a:lnSpc>
              <a:buNone/>
            </a:pPr>
            <a:r>
              <a:rPr lang="es-EC" sz="3000" b="1" dirty="0" smtClean="0">
                <a:latin typeface="Arial" pitchFamily="34" charset="0"/>
                <a:cs typeface="Arial" pitchFamily="34" charset="-120"/>
              </a:rPr>
              <a:t>2</a:t>
            </a:r>
            <a:endParaRPr lang="en-US" sz="1200" dirty="0"/>
          </a:p>
        </p:txBody>
      </p:sp>
      <p:sp>
        <p:nvSpPr>
          <p:cNvPr id="23" name="Text 18"/>
          <p:cNvSpPr/>
          <p:nvPr/>
        </p:nvSpPr>
        <p:spPr>
          <a:xfrm>
            <a:off x="6472907" y="3137168"/>
            <a:ext cx="1371600" cy="402336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575"/>
              </a:lnSpc>
              <a:buNone/>
            </a:pPr>
            <a:r>
              <a:rPr lang="en-US" sz="1125" dirty="0" err="1" smtClean="0">
                <a:latin typeface="Arial" pitchFamily="34" charset="0"/>
                <a:ea typeface="Arial" pitchFamily="34" charset="-122"/>
                <a:cs typeface="Arial" pitchFamily="34" charset="-120"/>
              </a:rPr>
              <a:t>Administración</a:t>
            </a:r>
            <a:endParaRPr lang="en-US" sz="1125" dirty="0"/>
          </a:p>
        </p:txBody>
      </p:sp>
      <p:sp>
        <p:nvSpPr>
          <p:cNvPr id="24" name="Text 19"/>
          <p:cNvSpPr/>
          <p:nvPr/>
        </p:nvSpPr>
        <p:spPr>
          <a:xfrm>
            <a:off x="4956870" y="3680093"/>
            <a:ext cx="1399032" cy="786384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t">
            <a:normAutofit/>
          </a:bodyPr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3000" b="1" dirty="0" smtClean="0">
                <a:latin typeface="Arial" pitchFamily="34" charset="0"/>
                <a:ea typeface="Arial" pitchFamily="34" charset="-122"/>
                <a:cs typeface="Arial" pitchFamily="34" charset="-120"/>
              </a:rPr>
              <a:t>16</a:t>
            </a:r>
            <a:endParaRPr lang="en-US" sz="1200" dirty="0"/>
          </a:p>
        </p:txBody>
      </p:sp>
      <p:sp>
        <p:nvSpPr>
          <p:cNvPr id="25" name="Text 20"/>
          <p:cNvSpPr/>
          <p:nvPr/>
        </p:nvSpPr>
        <p:spPr>
          <a:xfrm>
            <a:off x="4956870" y="4061093"/>
            <a:ext cx="1371600" cy="402336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575"/>
              </a:lnSpc>
              <a:buNone/>
            </a:pPr>
            <a:r>
              <a:rPr lang="en-US" sz="1125" dirty="0" err="1" smtClean="0">
                <a:latin typeface="Arial" pitchFamily="34" charset="0"/>
                <a:ea typeface="Arial" pitchFamily="34" charset="-122"/>
                <a:cs typeface="Arial" pitchFamily="34" charset="-120"/>
              </a:rPr>
              <a:t>Fiscalizaciones</a:t>
            </a:r>
            <a:r>
              <a:rPr lang="en-US" sz="1125" dirty="0" smtClean="0"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endParaRPr lang="en-US" sz="1125" dirty="0"/>
          </a:p>
        </p:txBody>
      </p:sp>
      <p:sp>
        <p:nvSpPr>
          <p:cNvPr id="26" name="Text 21"/>
          <p:cNvSpPr/>
          <p:nvPr/>
        </p:nvSpPr>
        <p:spPr>
          <a:xfrm>
            <a:off x="4957688" y="4650601"/>
            <a:ext cx="2889504" cy="740664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920"/>
              </a:lnSpc>
              <a:buNone/>
            </a:pPr>
            <a:r>
              <a:rPr lang="en-US" sz="1200" dirty="0">
                <a:latin typeface="Arial" pitchFamily="34" charset="0"/>
                <a:ea typeface="Arial" pitchFamily="34" charset="-122"/>
                <a:cs typeface="Arial" pitchFamily="34" charset="-120"/>
              </a:rPr>
              <a:t>Acciones concretas que impulsan el desarrollo rural y mejoran la calidad de vida en las parroquias.</a:t>
            </a:r>
            <a:endParaRPr lang="en-US" sz="1200" dirty="0"/>
          </a:p>
        </p:txBody>
      </p:sp>
      <p:sp>
        <p:nvSpPr>
          <p:cNvPr id="27" name="Text 22"/>
          <p:cNvSpPr/>
          <p:nvPr/>
        </p:nvSpPr>
        <p:spPr>
          <a:xfrm>
            <a:off x="8369201" y="1697107"/>
            <a:ext cx="3365599" cy="46291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28" name="Shape 23"/>
          <p:cNvSpPr/>
          <p:nvPr/>
        </p:nvSpPr>
        <p:spPr>
          <a:xfrm>
            <a:off x="8369201" y="1716157"/>
            <a:ext cx="3365599" cy="0"/>
          </a:xfrm>
          <a:prstGeom prst="line">
            <a:avLst/>
          </a:prstGeom>
          <a:noFill/>
          <a:ln w="38100">
            <a:solidFill>
              <a:srgbClr val="50C878"/>
            </a:solidFill>
            <a:prstDash val="solid"/>
          </a:ln>
        </p:spPr>
      </p:sp>
      <p:pic>
        <p:nvPicPr>
          <p:cNvPr id="29" name="Image 2" descr="image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607326" y="1973332"/>
            <a:ext cx="342900" cy="371475"/>
          </a:xfrm>
          <a:prstGeom prst="rect">
            <a:avLst/>
          </a:prstGeom>
          <a:noFill/>
        </p:spPr>
      </p:pic>
      <p:sp>
        <p:nvSpPr>
          <p:cNvPr id="30" name="Text 24"/>
          <p:cNvSpPr/>
          <p:nvPr/>
        </p:nvSpPr>
        <p:spPr>
          <a:xfrm>
            <a:off x="9091166" y="2020957"/>
            <a:ext cx="2368296" cy="283464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t">
            <a:norm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650" b="1" dirty="0"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Cumplimiento Normativo</a:t>
            </a:r>
            <a:endParaRPr lang="en-US" sz="1650" dirty="0"/>
          </a:p>
        </p:txBody>
      </p:sp>
      <p:sp>
        <p:nvSpPr>
          <p:cNvPr id="31" name="Text 25"/>
          <p:cNvSpPr/>
          <p:nvPr/>
        </p:nvSpPr>
        <p:spPr>
          <a:xfrm>
            <a:off x="8608963" y="2582932"/>
            <a:ext cx="2944368" cy="786384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t">
            <a:normAutofit/>
          </a:bodyPr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3000" b="1" dirty="0">
                <a:latin typeface="Arial" pitchFamily="34" charset="0"/>
                <a:ea typeface="Arial" pitchFamily="34" charset="-122"/>
                <a:cs typeface="Arial" pitchFamily="34" charset="-120"/>
              </a:rPr>
              <a:t>100%</a:t>
            </a:r>
            <a:endParaRPr lang="en-US" sz="1200" dirty="0"/>
          </a:p>
        </p:txBody>
      </p:sp>
      <p:sp>
        <p:nvSpPr>
          <p:cNvPr id="32" name="Text 26"/>
          <p:cNvSpPr/>
          <p:nvPr/>
        </p:nvSpPr>
        <p:spPr>
          <a:xfrm>
            <a:off x="8608963" y="2963932"/>
            <a:ext cx="2889504" cy="402336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575"/>
              </a:lnSpc>
              <a:buNone/>
            </a:pPr>
            <a:r>
              <a:rPr lang="en-US" sz="1125" dirty="0">
                <a:latin typeface="Arial" pitchFamily="34" charset="0"/>
                <a:ea typeface="Arial" pitchFamily="34" charset="-122"/>
                <a:cs typeface="Arial" pitchFamily="34" charset="-120"/>
              </a:rPr>
              <a:t>de GADs cumplieron con la Rendición de Cuentas</a:t>
            </a:r>
            <a:endParaRPr lang="en-US" sz="1125" dirty="0"/>
          </a:p>
        </p:txBody>
      </p:sp>
      <p:sp>
        <p:nvSpPr>
          <p:cNvPr id="33" name="Text 27"/>
          <p:cNvSpPr/>
          <p:nvPr/>
        </p:nvSpPr>
        <p:spPr>
          <a:xfrm>
            <a:off x="8426351" y="3555375"/>
            <a:ext cx="109728" cy="18288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t">
            <a:normAutofit fontScale="92500" lnSpcReduction="10000"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40" b="1" dirty="0">
                <a:latin typeface="Arial" pitchFamily="34" charset="0"/>
                <a:ea typeface="Arial" pitchFamily="34" charset="-122"/>
                <a:cs typeface="Arial" pitchFamily="34" charset="-120"/>
              </a:rPr>
              <a:t>•</a:t>
            </a:r>
            <a:endParaRPr lang="en-US" sz="1440" dirty="0"/>
          </a:p>
        </p:txBody>
      </p:sp>
      <p:sp>
        <p:nvSpPr>
          <p:cNvPr id="34" name="Text 28"/>
          <p:cNvSpPr/>
          <p:nvPr/>
        </p:nvSpPr>
        <p:spPr>
          <a:xfrm>
            <a:off x="8585219" y="3554482"/>
            <a:ext cx="3063240" cy="681608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dirty="0">
                <a:latin typeface="Arial" pitchFamily="34" charset="0"/>
                <a:ea typeface="Arial" pitchFamily="34" charset="-122"/>
                <a:cs typeface="Arial" pitchFamily="34" charset="-120"/>
              </a:rPr>
              <a:t>Soporte jurídico y en procesos de contratación pública.</a:t>
            </a:r>
            <a:endParaRPr lang="en-US" sz="1200" dirty="0"/>
          </a:p>
        </p:txBody>
      </p:sp>
      <p:sp>
        <p:nvSpPr>
          <p:cNvPr id="35" name="Text 29"/>
          <p:cNvSpPr/>
          <p:nvPr/>
        </p:nvSpPr>
        <p:spPr>
          <a:xfrm>
            <a:off x="8423300" y="4126875"/>
            <a:ext cx="137160" cy="18288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t">
            <a:normAutofit fontScale="92500" lnSpcReduction="10000"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40" b="1" dirty="0">
                <a:latin typeface="Arial" pitchFamily="34" charset="0"/>
                <a:ea typeface="Arial" pitchFamily="34" charset="-122"/>
                <a:cs typeface="Arial" pitchFamily="34" charset="-120"/>
              </a:rPr>
              <a:t>•</a:t>
            </a:r>
            <a:endParaRPr lang="en-US" sz="1440" dirty="0"/>
          </a:p>
        </p:txBody>
      </p:sp>
      <p:sp>
        <p:nvSpPr>
          <p:cNvPr id="36" name="Text 30"/>
          <p:cNvSpPr/>
          <p:nvPr/>
        </p:nvSpPr>
        <p:spPr>
          <a:xfrm>
            <a:off x="8585219" y="4094028"/>
            <a:ext cx="3035808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dirty="0">
                <a:latin typeface="Arial" pitchFamily="34" charset="0"/>
                <a:ea typeface="Arial" pitchFamily="34" charset="-122"/>
                <a:cs typeface="Arial" pitchFamily="34" charset="-120"/>
              </a:rPr>
              <a:t>Cumplimiento de informes a entidades de control.</a:t>
            </a:r>
            <a:endParaRPr lang="en-US" sz="1200" dirty="0"/>
          </a:p>
        </p:txBody>
      </p:sp>
      <p:pic>
        <p:nvPicPr>
          <p:cNvPr id="37" name="Imagen 1">
            <a:extLst>
              <a:ext uri="{FF2B5EF4-FFF2-40B4-BE49-F238E27FC236}">
                <a16:creationId xmlns:a16="http://schemas.microsoft.com/office/drawing/2014/main" xmlns="" id="{0EA38FC4-7D86-41F9-0570-45FCA24FE7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03" y="0"/>
            <a:ext cx="2507509" cy="861393"/>
          </a:xfrm>
          <a:prstGeom prst="rect">
            <a:avLst/>
          </a:prstGeom>
        </p:spPr>
      </p:pic>
      <p:sp>
        <p:nvSpPr>
          <p:cNvPr id="38" name="Text 19"/>
          <p:cNvSpPr/>
          <p:nvPr/>
        </p:nvSpPr>
        <p:spPr>
          <a:xfrm>
            <a:off x="6452295" y="3661043"/>
            <a:ext cx="1399032" cy="786384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t">
            <a:normAutofit/>
          </a:bodyPr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3000" b="1" dirty="0" smtClean="0">
                <a:latin typeface="Arial" pitchFamily="34" charset="0"/>
                <a:ea typeface="Arial" pitchFamily="34" charset="-122"/>
                <a:cs typeface="Arial" pitchFamily="34" charset="-120"/>
              </a:rPr>
              <a:t>13</a:t>
            </a:r>
            <a:endParaRPr lang="en-US" sz="1200" dirty="0"/>
          </a:p>
        </p:txBody>
      </p:sp>
      <p:sp>
        <p:nvSpPr>
          <p:cNvPr id="39" name="Text 20"/>
          <p:cNvSpPr/>
          <p:nvPr/>
        </p:nvSpPr>
        <p:spPr>
          <a:xfrm>
            <a:off x="6452295" y="4022993"/>
            <a:ext cx="1371600" cy="402336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575"/>
              </a:lnSpc>
              <a:buNone/>
            </a:pPr>
            <a:r>
              <a:rPr lang="en-US" sz="1125" dirty="0" err="1" smtClean="0">
                <a:latin typeface="Arial" pitchFamily="34" charset="0"/>
                <a:ea typeface="Arial" pitchFamily="34" charset="-122"/>
                <a:cs typeface="Arial" pitchFamily="34" charset="-120"/>
              </a:rPr>
              <a:t>Asistencias</a:t>
            </a:r>
            <a:r>
              <a:rPr lang="en-US" sz="1125" dirty="0" smtClean="0"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125" dirty="0" err="1" smtClean="0">
                <a:latin typeface="Arial" pitchFamily="34" charset="0"/>
                <a:ea typeface="Arial" pitchFamily="34" charset="-122"/>
                <a:cs typeface="Arial" pitchFamily="34" charset="-120"/>
              </a:rPr>
              <a:t>Ténicas</a:t>
            </a:r>
            <a:r>
              <a:rPr lang="en-US" sz="1125" dirty="0" smtClean="0">
                <a:latin typeface="Arial" pitchFamily="34" charset="0"/>
                <a:ea typeface="Arial" pitchFamily="34" charset="-122"/>
                <a:cs typeface="Arial" pitchFamily="34" charset="-120"/>
              </a:rPr>
              <a:t>  </a:t>
            </a:r>
            <a:endParaRPr lang="en-US" sz="1125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0EA38FC4-7D86-41F9-0570-45FCA24FE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4" y="2"/>
            <a:ext cx="2507509" cy="861393"/>
          </a:xfrm>
          <a:prstGeom prst="rect">
            <a:avLst/>
          </a:prstGeom>
        </p:spPr>
      </p:pic>
      <p:pic>
        <p:nvPicPr>
          <p:cNvPr id="3" name="2 Imagen" descr="WhatsApp Image 2026-04-26 at 22.25.02 (3)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9083" y="3572858"/>
            <a:ext cx="4059912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3 Imagen" descr="WhatsApp Image 2026-04-26 at 22.25.02 (2)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1933" y="362799"/>
            <a:ext cx="4059913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4 Imagen" descr="WhatsApp Image 2026-04-26 at 22.25.02 (1)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775" y="1364343"/>
            <a:ext cx="5831290" cy="4136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0EA38FC4-7D86-41F9-0570-45FCA24FE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4" y="2"/>
            <a:ext cx="2507509" cy="861393"/>
          </a:xfrm>
          <a:prstGeom prst="rect">
            <a:avLst/>
          </a:prstGeom>
        </p:spPr>
      </p:pic>
      <p:pic>
        <p:nvPicPr>
          <p:cNvPr id="3" name="2 Imagen" descr="WhatsApp Image 2026-04-26 at 22.23.19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5772" y="662758"/>
            <a:ext cx="7823200" cy="5549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0EA38FC4-7D86-41F9-0570-45FCA24FE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4" y="2"/>
            <a:ext cx="2507509" cy="861393"/>
          </a:xfrm>
          <a:prstGeom prst="rect">
            <a:avLst/>
          </a:prstGeom>
        </p:spPr>
      </p:pic>
      <p:pic>
        <p:nvPicPr>
          <p:cNvPr id="6" name="5 Imagen" descr="WhatsApp Image 2026-04-26 at 22.23.19 (1).jpeg"/>
          <p:cNvPicPr>
            <a:picLocks noChangeAspect="1"/>
          </p:cNvPicPr>
          <p:nvPr/>
        </p:nvPicPr>
        <p:blipFill>
          <a:blip r:embed="rId3"/>
          <a:srcRect l="16843" r="6266" b="16843"/>
          <a:stretch>
            <a:fillRect/>
          </a:stretch>
        </p:blipFill>
        <p:spPr>
          <a:xfrm rot="20852139">
            <a:off x="2374994" y="4034408"/>
            <a:ext cx="3104641" cy="2518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6 Imagen" descr="WhatsApp Image 2026-04-26 at 22.23.19 (2)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6572" y="4070905"/>
            <a:ext cx="3246975" cy="23033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7 Imagen" descr="WhatsApp Image 2026-04-26 at 22.23.20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3826" y="645898"/>
            <a:ext cx="3841430" cy="2881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8 Imagen" descr="WhatsApp Image 2026-04-26 at 22.23.20 (1)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53251">
            <a:off x="7692571" y="1118829"/>
            <a:ext cx="3410858" cy="2558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0EA38FC4-7D86-41F9-0570-45FCA24FE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4" y="2"/>
            <a:ext cx="2507509" cy="861393"/>
          </a:xfrm>
          <a:prstGeom prst="rect">
            <a:avLst/>
          </a:prstGeom>
        </p:spPr>
      </p:pic>
      <p:pic>
        <p:nvPicPr>
          <p:cNvPr id="3" name="2 Imagen" descr="WhatsApp Image 2026-04-26 at 22.43.26 (1)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28" y="1389572"/>
            <a:ext cx="4997761" cy="3545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6 Imagen" descr="WhatsApp Image 2026-04-26 at 22.43.25 (1)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3145" y="3628572"/>
            <a:ext cx="4235327" cy="30044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7 Imagen" descr="WhatsApp Image 2026-04-26 at 22.43.25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66451">
            <a:off x="6843328" y="419778"/>
            <a:ext cx="4680787" cy="3320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0EA38FC4-7D86-41F9-0570-45FCA24FE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4" y="2"/>
            <a:ext cx="2507509" cy="861393"/>
          </a:xfrm>
          <a:prstGeom prst="rect">
            <a:avLst/>
          </a:prstGeom>
        </p:spPr>
      </p:pic>
      <p:pic>
        <p:nvPicPr>
          <p:cNvPr id="3" name="2 Imagen" descr="WhatsApp Image 2026-04-26 at 22.43.25 (2).jpeg"/>
          <p:cNvPicPr>
            <a:picLocks noChangeAspect="1"/>
          </p:cNvPicPr>
          <p:nvPr/>
        </p:nvPicPr>
        <p:blipFill>
          <a:blip r:embed="rId3">
            <a:lum contrast="30000"/>
          </a:blip>
          <a:stretch>
            <a:fillRect/>
          </a:stretch>
        </p:blipFill>
        <p:spPr>
          <a:xfrm rot="21335608">
            <a:off x="545967" y="1460186"/>
            <a:ext cx="5957822" cy="4226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3 Imagen" descr="WhatsApp Image 2026-04-26 at 22.43.25 (3).jpeg"/>
          <p:cNvPicPr>
            <a:picLocks noChangeAspect="1"/>
          </p:cNvPicPr>
          <p:nvPr/>
        </p:nvPicPr>
        <p:blipFill>
          <a:blip r:embed="rId4">
            <a:lum bright="20000"/>
          </a:blip>
          <a:stretch>
            <a:fillRect/>
          </a:stretch>
        </p:blipFill>
        <p:spPr>
          <a:xfrm>
            <a:off x="7474858" y="263506"/>
            <a:ext cx="4001718" cy="2838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4 Imagen" descr="WhatsApp Image 2026-04-26 at 22.43.26.jpeg"/>
          <p:cNvPicPr>
            <a:picLocks noChangeAspect="1"/>
          </p:cNvPicPr>
          <p:nvPr/>
        </p:nvPicPr>
        <p:blipFill>
          <a:blip r:embed="rId5">
            <a:lum bright="10000" contrast="10000"/>
          </a:blip>
          <a:stretch>
            <a:fillRect/>
          </a:stretch>
        </p:blipFill>
        <p:spPr>
          <a:xfrm rot="339653">
            <a:off x="6752006" y="3288734"/>
            <a:ext cx="4715231" cy="33448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0EA38FC4-7D86-41F9-0570-45FCA24FE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4" y="2"/>
            <a:ext cx="2507509" cy="861393"/>
          </a:xfrm>
          <a:prstGeom prst="rect">
            <a:avLst/>
          </a:prstGeom>
        </p:spPr>
      </p:pic>
      <p:pic>
        <p:nvPicPr>
          <p:cNvPr id="3" name="2 Imagen" descr="WhatsApp Image 2026-04-26 at 22.51.17.jpeg"/>
          <p:cNvPicPr>
            <a:picLocks noChangeAspect="1"/>
          </p:cNvPicPr>
          <p:nvPr/>
        </p:nvPicPr>
        <p:blipFill>
          <a:blip r:embed="rId3"/>
          <a:srcRect t="22486" b="20710"/>
          <a:stretch>
            <a:fillRect/>
          </a:stretch>
        </p:blipFill>
        <p:spPr>
          <a:xfrm>
            <a:off x="5094515" y="4530035"/>
            <a:ext cx="1988456" cy="19578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3 Imagen" descr="WhatsApp Image 2026-04-26 at 22.38.09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4474" y="3483371"/>
            <a:ext cx="384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4 Imagen" descr="WhatsApp Image 2026-04-26 at 22.37.38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70343">
            <a:off x="1252089" y="985895"/>
            <a:ext cx="4981071" cy="3735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5 Imagen" descr="WhatsApp Image 2026-04-26 at 22.37.20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2303" y="275770"/>
            <a:ext cx="384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0EA38FC4-7D86-41F9-0570-45FCA24FE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4" y="2"/>
            <a:ext cx="2507509" cy="861393"/>
          </a:xfrm>
          <a:prstGeom prst="rect">
            <a:avLst/>
          </a:prstGeom>
        </p:spPr>
      </p:pic>
      <p:pic>
        <p:nvPicPr>
          <p:cNvPr id="3" name="2 Imagen" descr="WhatsApp Image 2026-04-26 at 22.41.59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72525">
            <a:off x="862222" y="911553"/>
            <a:ext cx="6815835" cy="5111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3 Imagen" descr="WhatsApp Image 2026-04-26 at 22.41.33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6399" y="814810"/>
            <a:ext cx="3875315" cy="51670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0EA38FC4-7D86-41F9-0570-45FCA24FE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4" y="2"/>
            <a:ext cx="2507509" cy="861393"/>
          </a:xfrm>
          <a:prstGeom prst="rect">
            <a:avLst/>
          </a:prstGeom>
        </p:spPr>
      </p:pic>
      <p:pic>
        <p:nvPicPr>
          <p:cNvPr id="3" name="2 Imagen" descr="WhatsApp Image 2026-04-26 at 22.31.23 (2)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799" y="1122964"/>
            <a:ext cx="3526972" cy="25019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3 Imagen" descr="WhatsApp Image 2026-04-26 at 22.31.23 (1)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5144" y="1432619"/>
            <a:ext cx="6711032" cy="47606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4 Imagen" descr="WhatsApp Image 2026-04-26 at 22.31.23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3944351"/>
            <a:ext cx="3585030" cy="2543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0EA38FC4-7D86-41F9-0570-45FCA24FE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4" y="2"/>
            <a:ext cx="2507509" cy="861393"/>
          </a:xfrm>
          <a:prstGeom prst="rect">
            <a:avLst/>
          </a:prstGeom>
        </p:spPr>
      </p:pic>
      <p:pic>
        <p:nvPicPr>
          <p:cNvPr id="3" name="2 Imagen" descr="WhatsApp Image 2026-04-26 at 22.30.47 (1)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214" y="246743"/>
            <a:ext cx="4256358" cy="3019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3 Imagen" descr="WhatsApp Image 2026-04-26 at 22.30.47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34103">
            <a:off x="711201" y="1519822"/>
            <a:ext cx="5653035" cy="40101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4 Imagen" descr="WhatsApp Image 2026-04-26 at 22.30.47 (2)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0575" y="3483428"/>
            <a:ext cx="4119596" cy="2922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0EA38FC4-7D86-41F9-0570-45FCA24FE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4" y="2"/>
            <a:ext cx="2507509" cy="861393"/>
          </a:xfrm>
          <a:prstGeom prst="rect">
            <a:avLst/>
          </a:prstGeom>
        </p:spPr>
      </p:pic>
      <p:pic>
        <p:nvPicPr>
          <p:cNvPr id="3" name="2 Imagen" descr="WhatsApp Image 2026-04-26 at 22.30.47 (4)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057" y="847249"/>
            <a:ext cx="5167718" cy="3665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3 Imagen" descr="WhatsApp Image 2026-04-26 at 22.30.47 (3)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686" y="1863192"/>
            <a:ext cx="5274174" cy="37413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2"/>
          <p:cNvSpPr/>
          <p:nvPr/>
        </p:nvSpPr>
        <p:spPr>
          <a:xfrm>
            <a:off x="2782956" y="796786"/>
            <a:ext cx="8859741" cy="53035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t">
            <a:normAutofit lnSpcReduction="1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ASISTENCIA TÉCNICA INTEGRAL</a:t>
            </a:r>
            <a:endParaRPr lang="en-US" sz="3600" dirty="0"/>
          </a:p>
        </p:txBody>
      </p:sp>
      <p:sp>
        <p:nvSpPr>
          <p:cNvPr id="3" name="Text 3"/>
          <p:cNvSpPr/>
          <p:nvPr/>
        </p:nvSpPr>
        <p:spPr>
          <a:xfrm>
            <a:off x="1603513" y="1315692"/>
            <a:ext cx="8759687" cy="438912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500" dirty="0">
                <a:latin typeface="Arial" pitchFamily="34" charset="0"/>
                <a:ea typeface="Arial" pitchFamily="34" charset="-122"/>
                <a:cs typeface="Arial" pitchFamily="34" charset="-120"/>
              </a:rPr>
              <a:t>Apoyo en áreas financieras, administrativas y legales a los 57 GAD parroquiales para fortalecer sus capacidades y gestión.</a:t>
            </a:r>
            <a:endParaRPr lang="en-US" sz="1500" dirty="0"/>
          </a:p>
        </p:txBody>
      </p:sp>
      <p:grpSp>
        <p:nvGrpSpPr>
          <p:cNvPr id="26" name="25 Grupo"/>
          <p:cNvGrpSpPr/>
          <p:nvPr/>
        </p:nvGrpSpPr>
        <p:grpSpPr>
          <a:xfrm>
            <a:off x="868017" y="2042076"/>
            <a:ext cx="10668000" cy="3105150"/>
            <a:chOff x="775252" y="2134842"/>
            <a:chExt cx="10668000" cy="3105150"/>
          </a:xfrm>
        </p:grpSpPr>
        <p:sp>
          <p:nvSpPr>
            <p:cNvPr id="4" name="Text 4"/>
            <p:cNvSpPr/>
            <p:nvPr/>
          </p:nvSpPr>
          <p:spPr>
            <a:xfrm>
              <a:off x="775252" y="2134842"/>
              <a:ext cx="3365450" cy="3105150"/>
            </a:xfrm>
            <a:prstGeom prst="rect">
              <a:avLst/>
            </a:prstGeom>
            <a:noFill/>
            <a:ln w="9525">
              <a:solidFill>
                <a:srgbClr val="333333"/>
              </a:solidFill>
            </a:ln>
          </p:spPr>
          <p:txBody>
            <a:bodyPr wrap="square" rtlCol="0" anchor="ctr"/>
            <a:lstStyle/>
            <a:p>
              <a:pPr marL="0" indent="0">
                <a:buNone/>
              </a:pPr>
              <a:endParaRPr lang="en-US" dirty="0"/>
            </a:p>
          </p:txBody>
        </p:sp>
        <p:pic>
          <p:nvPicPr>
            <p:cNvPr id="5" name="Image 0" descr="image.png"/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2153103" y="2372967"/>
              <a:ext cx="609600" cy="666750"/>
            </a:xfrm>
            <a:prstGeom prst="rect">
              <a:avLst/>
            </a:prstGeom>
            <a:noFill/>
          </p:spPr>
        </p:pic>
        <p:sp>
          <p:nvSpPr>
            <p:cNvPr id="6" name="Text 5"/>
            <p:cNvSpPr/>
            <p:nvPr/>
          </p:nvSpPr>
          <p:spPr>
            <a:xfrm>
              <a:off x="1714741" y="3230217"/>
              <a:ext cx="1490472" cy="256032"/>
            </a:xfrm>
            <a:prstGeom prst="rect">
              <a:avLst/>
            </a:prstGeom>
            <a:noFill/>
            <a:ln/>
          </p:spPr>
          <p:txBody>
            <a:bodyPr vert="horz" wrap="none" lIns="0" tIns="0" rIns="0" bIns="0" rtlCol="0" anchor="t">
              <a:normAutofit/>
            </a:bodyPr>
            <a:lstStyle/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1650" b="1" dirty="0">
                  <a:latin typeface="Times New Roman" pitchFamily="34" charset="0"/>
                  <a:ea typeface="Times New Roman" pitchFamily="34" charset="-122"/>
                  <a:cs typeface="Times New Roman" pitchFamily="34" charset="-120"/>
                </a:rPr>
                <a:t>Área Financiera</a:t>
              </a:r>
              <a:endParaRPr lang="en-US" sz="1650" dirty="0"/>
            </a:p>
          </p:txBody>
        </p:sp>
        <p:sp>
          <p:nvSpPr>
            <p:cNvPr id="7" name="Text 6"/>
            <p:cNvSpPr/>
            <p:nvPr/>
          </p:nvSpPr>
          <p:spPr>
            <a:xfrm>
              <a:off x="1068661" y="3628332"/>
              <a:ext cx="2779776" cy="256032"/>
            </a:xfrm>
            <a:prstGeom prst="rect">
              <a:avLst/>
            </a:prstGeom>
            <a:noFill/>
            <a:ln/>
          </p:spPr>
          <p:txBody>
            <a:bodyPr vert="horz" wrap="none" lIns="0" tIns="0" rIns="0" bIns="0" rtlCol="0" anchor="t">
              <a:normAutofit/>
            </a:bodyPr>
            <a:lstStyle/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1200" dirty="0">
                  <a:latin typeface="Arial" pitchFamily="34" charset="0"/>
                  <a:ea typeface="Arial" pitchFamily="34" charset="-122"/>
                  <a:cs typeface="Arial" pitchFamily="34" charset="-120"/>
                </a:rPr>
                <a:t>Asesoría en contabilidad gubernamental</a:t>
              </a:r>
              <a:endParaRPr lang="en-US" sz="1200" dirty="0"/>
            </a:p>
          </p:txBody>
        </p:sp>
        <p:sp>
          <p:nvSpPr>
            <p:cNvPr id="8" name="Text 7"/>
            <p:cNvSpPr/>
            <p:nvPr/>
          </p:nvSpPr>
          <p:spPr>
            <a:xfrm>
              <a:off x="1068661" y="3948313"/>
              <a:ext cx="2779776" cy="256032"/>
            </a:xfrm>
            <a:prstGeom prst="rect">
              <a:avLst/>
            </a:prstGeom>
            <a:noFill/>
            <a:ln/>
          </p:spPr>
          <p:txBody>
            <a:bodyPr vert="horz" wrap="none" lIns="0" tIns="0" rIns="0" bIns="0" rtlCol="0" anchor="t">
              <a:normAutofit/>
            </a:bodyPr>
            <a:lstStyle/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1200" dirty="0">
                  <a:latin typeface="Arial" pitchFamily="34" charset="0"/>
                  <a:ea typeface="Arial" pitchFamily="34" charset="-122"/>
                  <a:cs typeface="Arial" pitchFamily="34" charset="-120"/>
                </a:rPr>
                <a:t>Planificación presupuestaria</a:t>
              </a:r>
              <a:endParaRPr lang="en-US" sz="1200" dirty="0"/>
            </a:p>
          </p:txBody>
        </p:sp>
        <p:sp>
          <p:nvSpPr>
            <p:cNvPr id="9" name="Text 8"/>
            <p:cNvSpPr/>
            <p:nvPr/>
          </p:nvSpPr>
          <p:spPr>
            <a:xfrm>
              <a:off x="1068661" y="4268293"/>
              <a:ext cx="2779776" cy="256032"/>
            </a:xfrm>
            <a:prstGeom prst="rect">
              <a:avLst/>
            </a:prstGeom>
            <a:noFill/>
            <a:ln/>
          </p:spPr>
          <p:txBody>
            <a:bodyPr vert="horz" wrap="none" lIns="0" tIns="0" rIns="0" bIns="0" rtlCol="0" anchor="t">
              <a:normAutofit/>
            </a:bodyPr>
            <a:lstStyle/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1200" dirty="0">
                  <a:latin typeface="Arial" pitchFamily="34" charset="0"/>
                  <a:ea typeface="Arial" pitchFamily="34" charset="-122"/>
                  <a:cs typeface="Arial" pitchFamily="34" charset="-120"/>
                </a:rPr>
                <a:t>Fortalecimiento del control interno</a:t>
              </a:r>
              <a:endParaRPr lang="en-US" sz="1200" dirty="0"/>
            </a:p>
          </p:txBody>
        </p:sp>
        <p:sp>
          <p:nvSpPr>
            <p:cNvPr id="10" name="Text 9"/>
            <p:cNvSpPr/>
            <p:nvPr/>
          </p:nvSpPr>
          <p:spPr>
            <a:xfrm>
              <a:off x="4426452" y="2134842"/>
              <a:ext cx="3365450" cy="3105150"/>
            </a:xfrm>
            <a:prstGeom prst="rect">
              <a:avLst/>
            </a:prstGeom>
            <a:noFill/>
            <a:ln w="9525">
              <a:solidFill>
                <a:srgbClr val="333333"/>
              </a:solidFill>
            </a:ln>
          </p:spPr>
          <p:txBody>
            <a:bodyPr wrap="square" rtlCol="0" anchor="ctr"/>
            <a:lstStyle/>
            <a:p>
              <a:pPr marL="0" indent="0">
                <a:buNone/>
              </a:pPr>
              <a:endParaRPr lang="en-US" dirty="0"/>
            </a:p>
          </p:txBody>
        </p:sp>
        <p:pic>
          <p:nvPicPr>
            <p:cNvPr id="11" name="Image 1" descr="image.png"/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5804303" y="2372967"/>
              <a:ext cx="609600" cy="666750"/>
            </a:xfrm>
            <a:prstGeom prst="rect">
              <a:avLst/>
            </a:prstGeom>
            <a:noFill/>
          </p:spPr>
        </p:pic>
        <p:sp>
          <p:nvSpPr>
            <p:cNvPr id="12" name="Text 10"/>
            <p:cNvSpPr/>
            <p:nvPr/>
          </p:nvSpPr>
          <p:spPr>
            <a:xfrm>
              <a:off x="5171557" y="3230217"/>
              <a:ext cx="1883664" cy="256032"/>
            </a:xfrm>
            <a:prstGeom prst="rect">
              <a:avLst/>
            </a:prstGeom>
            <a:noFill/>
            <a:ln/>
          </p:spPr>
          <p:txBody>
            <a:bodyPr vert="horz" wrap="none" lIns="0" tIns="0" rIns="0" bIns="0" rtlCol="0" anchor="t">
              <a:normAutofit/>
            </a:bodyPr>
            <a:lstStyle/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1650" b="1" dirty="0">
                  <a:latin typeface="Times New Roman" pitchFamily="34" charset="0"/>
                  <a:ea typeface="Times New Roman" pitchFamily="34" charset="-122"/>
                  <a:cs typeface="Times New Roman" pitchFamily="34" charset="-120"/>
                </a:rPr>
                <a:t>Área Administrativa</a:t>
              </a:r>
              <a:endParaRPr lang="en-US" sz="1650" dirty="0"/>
            </a:p>
          </p:txBody>
        </p:sp>
        <p:sp>
          <p:nvSpPr>
            <p:cNvPr id="13" name="Text 11"/>
            <p:cNvSpPr/>
            <p:nvPr/>
          </p:nvSpPr>
          <p:spPr>
            <a:xfrm>
              <a:off x="4637279" y="3628332"/>
              <a:ext cx="2944368" cy="256032"/>
            </a:xfrm>
            <a:prstGeom prst="rect">
              <a:avLst/>
            </a:prstGeom>
            <a:noFill/>
            <a:ln/>
          </p:spPr>
          <p:txBody>
            <a:bodyPr vert="horz" wrap="none" lIns="0" tIns="0" rIns="0" bIns="0" rtlCol="0" anchor="t">
              <a:normAutofit/>
            </a:bodyPr>
            <a:lstStyle/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1200" dirty="0">
                  <a:latin typeface="Arial" pitchFamily="34" charset="0"/>
                  <a:ea typeface="Arial" pitchFamily="34" charset="-122"/>
                  <a:cs typeface="Arial" pitchFamily="34" charset="-120"/>
                </a:rPr>
                <a:t>Optimización de procesos de contratación</a:t>
              </a:r>
              <a:endParaRPr lang="en-US" sz="1200" dirty="0"/>
            </a:p>
          </p:txBody>
        </p:sp>
        <p:sp>
          <p:nvSpPr>
            <p:cNvPr id="14" name="Text 12"/>
            <p:cNvSpPr/>
            <p:nvPr/>
          </p:nvSpPr>
          <p:spPr>
            <a:xfrm>
              <a:off x="4637279" y="3948313"/>
              <a:ext cx="2944368" cy="256032"/>
            </a:xfrm>
            <a:prstGeom prst="rect">
              <a:avLst/>
            </a:prstGeom>
            <a:noFill/>
            <a:ln/>
          </p:spPr>
          <p:txBody>
            <a:bodyPr vert="horz" wrap="none" lIns="0" tIns="0" rIns="0" bIns="0" rtlCol="0" anchor="t">
              <a:normAutofit/>
            </a:bodyPr>
            <a:lstStyle/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1200" dirty="0">
                  <a:latin typeface="Arial" pitchFamily="34" charset="0"/>
                  <a:ea typeface="Arial" pitchFamily="34" charset="-122"/>
                  <a:cs typeface="Arial" pitchFamily="34" charset="-120"/>
                </a:rPr>
                <a:t>Capacitación y acompañamiento continuo</a:t>
              </a:r>
              <a:endParaRPr lang="en-US" sz="1200" dirty="0"/>
            </a:p>
          </p:txBody>
        </p:sp>
        <p:sp>
          <p:nvSpPr>
            <p:cNvPr id="15" name="Text 13"/>
            <p:cNvSpPr/>
            <p:nvPr/>
          </p:nvSpPr>
          <p:spPr>
            <a:xfrm>
              <a:off x="4666140" y="4271121"/>
              <a:ext cx="2889504" cy="493776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t"/>
            <a:lstStyle/>
            <a:p>
              <a:pPr marL="0" indent="0" algn="ctr">
                <a:lnSpc>
                  <a:spcPts val="1920"/>
                </a:lnSpc>
                <a:buNone/>
              </a:pPr>
              <a:r>
                <a:rPr lang="en-US" sz="1200" dirty="0">
                  <a:latin typeface="Arial" pitchFamily="34" charset="0"/>
                  <a:ea typeface="Arial" pitchFamily="34" charset="-122"/>
                  <a:cs typeface="Arial" pitchFamily="34" charset="-120"/>
                </a:rPr>
                <a:t>Fortalecimiento de capacidades de gestión</a:t>
              </a:r>
              <a:endParaRPr lang="en-US" sz="1200" dirty="0"/>
            </a:p>
          </p:txBody>
        </p:sp>
        <p:sp>
          <p:nvSpPr>
            <p:cNvPr id="16" name="Text 14"/>
            <p:cNvSpPr/>
            <p:nvPr/>
          </p:nvSpPr>
          <p:spPr>
            <a:xfrm>
              <a:off x="8077653" y="2134842"/>
              <a:ext cx="3365599" cy="3105150"/>
            </a:xfrm>
            <a:prstGeom prst="rect">
              <a:avLst/>
            </a:prstGeom>
            <a:noFill/>
            <a:ln w="9525">
              <a:solidFill>
                <a:srgbClr val="333333"/>
              </a:solidFill>
            </a:ln>
          </p:spPr>
          <p:txBody>
            <a:bodyPr wrap="square" rtlCol="0" anchor="ctr"/>
            <a:lstStyle/>
            <a:p>
              <a:pPr marL="0" indent="0">
                <a:buNone/>
              </a:pPr>
              <a:endParaRPr lang="en-US" dirty="0"/>
            </a:p>
          </p:txBody>
        </p:sp>
        <p:pic>
          <p:nvPicPr>
            <p:cNvPr id="17" name="Image 2" descr="image.png"/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9455652" y="2372967"/>
              <a:ext cx="609600" cy="666750"/>
            </a:xfrm>
            <a:prstGeom prst="rect">
              <a:avLst/>
            </a:prstGeom>
            <a:noFill/>
          </p:spPr>
        </p:pic>
        <p:sp>
          <p:nvSpPr>
            <p:cNvPr id="18" name="Text 15"/>
            <p:cNvSpPr/>
            <p:nvPr/>
          </p:nvSpPr>
          <p:spPr>
            <a:xfrm>
              <a:off x="9255172" y="3230217"/>
              <a:ext cx="1014984" cy="256032"/>
            </a:xfrm>
            <a:prstGeom prst="rect">
              <a:avLst/>
            </a:prstGeom>
            <a:noFill/>
            <a:ln/>
          </p:spPr>
          <p:txBody>
            <a:bodyPr vert="horz" wrap="none" lIns="0" tIns="0" rIns="0" bIns="0" rtlCol="0" anchor="t">
              <a:normAutofit/>
            </a:bodyPr>
            <a:lstStyle/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1650" b="1" dirty="0">
                  <a:latin typeface="Times New Roman" pitchFamily="34" charset="0"/>
                  <a:ea typeface="Times New Roman" pitchFamily="34" charset="-122"/>
                  <a:cs typeface="Times New Roman" pitchFamily="34" charset="-120"/>
                </a:rPr>
                <a:t>Área Legal</a:t>
              </a:r>
              <a:endParaRPr lang="en-US" sz="1650" dirty="0"/>
            </a:p>
          </p:txBody>
        </p:sp>
        <p:sp>
          <p:nvSpPr>
            <p:cNvPr id="19" name="Text 16"/>
            <p:cNvSpPr/>
            <p:nvPr/>
          </p:nvSpPr>
          <p:spPr>
            <a:xfrm>
              <a:off x="8288554" y="3628332"/>
              <a:ext cx="2944368" cy="256032"/>
            </a:xfrm>
            <a:prstGeom prst="rect">
              <a:avLst/>
            </a:prstGeom>
            <a:noFill/>
            <a:ln/>
          </p:spPr>
          <p:txBody>
            <a:bodyPr vert="horz" wrap="none" lIns="0" tIns="0" rIns="0" bIns="0" rtlCol="0" anchor="t">
              <a:normAutofit/>
            </a:bodyPr>
            <a:lstStyle/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1200" dirty="0">
                  <a:latin typeface="Arial" pitchFamily="34" charset="0"/>
                  <a:ea typeface="Arial" pitchFamily="34" charset="-122"/>
                  <a:cs typeface="Arial" pitchFamily="34" charset="-120"/>
                </a:rPr>
                <a:t>Asistencia jurídica en instancias judiciales</a:t>
              </a:r>
              <a:endParaRPr lang="en-US" sz="1200" dirty="0"/>
            </a:p>
          </p:txBody>
        </p:sp>
        <p:sp>
          <p:nvSpPr>
            <p:cNvPr id="20" name="Text 17"/>
            <p:cNvSpPr/>
            <p:nvPr/>
          </p:nvSpPr>
          <p:spPr>
            <a:xfrm>
              <a:off x="8317415" y="3951140"/>
              <a:ext cx="2889504" cy="493776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t"/>
            <a:lstStyle/>
            <a:p>
              <a:pPr marL="0" indent="0" algn="ctr">
                <a:lnSpc>
                  <a:spcPts val="1920"/>
                </a:lnSpc>
                <a:buNone/>
              </a:pPr>
              <a:r>
                <a:rPr lang="en-US" sz="1200" dirty="0">
                  <a:latin typeface="Arial" pitchFamily="34" charset="0"/>
                  <a:ea typeface="Arial" pitchFamily="34" charset="-122"/>
                  <a:cs typeface="Arial" pitchFamily="34" charset="-120"/>
                </a:rPr>
                <a:t>Aseguramiento del cumplimiento normativo</a:t>
              </a:r>
              <a:endParaRPr lang="en-US" sz="1200" dirty="0"/>
            </a:p>
          </p:txBody>
        </p:sp>
        <p:sp>
          <p:nvSpPr>
            <p:cNvPr id="21" name="Text 18"/>
            <p:cNvSpPr/>
            <p:nvPr/>
          </p:nvSpPr>
          <p:spPr>
            <a:xfrm>
              <a:off x="8209041" y="4498821"/>
              <a:ext cx="3015551" cy="497249"/>
            </a:xfrm>
            <a:prstGeom prst="rect">
              <a:avLst/>
            </a:prstGeom>
            <a:noFill/>
            <a:ln/>
          </p:spPr>
          <p:txBody>
            <a:bodyPr vert="horz" wrap="none" lIns="0" tIns="0" rIns="0" bIns="0" rtlCol="0" anchor="t">
              <a:normAutofit/>
            </a:bodyPr>
            <a:lstStyle/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1200" dirty="0">
                  <a:latin typeface="Arial" pitchFamily="34" charset="0"/>
                  <a:ea typeface="Arial" pitchFamily="34" charset="-122"/>
                  <a:cs typeface="Arial" pitchFamily="34" charset="-120"/>
                </a:rPr>
                <a:t>Soporte en la </a:t>
              </a:r>
              <a:r>
                <a:rPr lang="en-US" sz="1200" dirty="0" err="1">
                  <a:latin typeface="Arial" pitchFamily="34" charset="0"/>
                  <a:ea typeface="Arial" pitchFamily="34" charset="-122"/>
                  <a:cs typeface="Arial" pitchFamily="34" charset="-120"/>
                </a:rPr>
                <a:t>elaboración</a:t>
              </a:r>
              <a:r>
                <a:rPr lang="en-US" sz="1200" dirty="0">
                  <a:latin typeface="Arial" pitchFamily="34" charset="0"/>
                  <a:ea typeface="Arial" pitchFamily="34" charset="-122"/>
                  <a:cs typeface="Arial" pitchFamily="34" charset="-120"/>
                </a:rPr>
                <a:t> de </a:t>
              </a:r>
              <a:r>
                <a:rPr lang="en-US" sz="1200" dirty="0" err="1">
                  <a:latin typeface="Arial" pitchFamily="34" charset="0"/>
                  <a:ea typeface="Arial" pitchFamily="34" charset="-122"/>
                  <a:cs typeface="Arial" pitchFamily="34" charset="-120"/>
                </a:rPr>
                <a:t>Normativas</a:t>
              </a:r>
              <a:r>
                <a:rPr lang="en-US" sz="1200" dirty="0">
                  <a:latin typeface="Arial" pitchFamily="34" charset="0"/>
                  <a:ea typeface="Arial" pitchFamily="34" charset="-122"/>
                  <a:cs typeface="Arial" pitchFamily="34" charset="-120"/>
                </a:rPr>
                <a:t> </a:t>
              </a:r>
              <a:r>
                <a:rPr lang="en-US" sz="1200" dirty="0" err="1">
                  <a:latin typeface="Arial" pitchFamily="34" charset="0"/>
                  <a:ea typeface="Arial" pitchFamily="34" charset="-122"/>
                  <a:cs typeface="Arial" pitchFamily="34" charset="-120"/>
                </a:rPr>
                <a:t>Internas</a:t>
              </a:r>
              <a:r>
                <a:rPr lang="en-US" sz="1200" dirty="0">
                  <a:latin typeface="Arial" pitchFamily="34" charset="0"/>
                  <a:ea typeface="Arial" pitchFamily="34" charset="-122"/>
                  <a:cs typeface="Arial" pitchFamily="34" charset="-120"/>
                </a:rPr>
                <a:t> </a:t>
              </a:r>
            </a:p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1200" dirty="0">
                  <a:latin typeface="Arial" pitchFamily="34" charset="0"/>
                  <a:ea typeface="Arial" pitchFamily="34" charset="-122"/>
                  <a:cs typeface="Arial" pitchFamily="34" charset="-120"/>
                </a:rPr>
                <a:t>y  </a:t>
              </a:r>
              <a:r>
                <a:rPr lang="es-EC" sz="1200" dirty="0">
                  <a:latin typeface="Arial" pitchFamily="34" charset="0"/>
                  <a:ea typeface="Arial" pitchFamily="34" charset="-122"/>
                  <a:cs typeface="Arial" pitchFamily="34" charset="-120"/>
                </a:rPr>
                <a:t>borradores</a:t>
              </a:r>
              <a:r>
                <a:rPr lang="en-US" sz="1200" dirty="0">
                  <a:latin typeface="Arial" pitchFamily="34" charset="0"/>
                  <a:ea typeface="Arial" pitchFamily="34" charset="-122"/>
                  <a:cs typeface="Arial" pitchFamily="34" charset="-120"/>
                </a:rPr>
                <a:t> de </a:t>
              </a:r>
              <a:r>
                <a:rPr lang="en-US" sz="1200" dirty="0" err="1">
                  <a:latin typeface="Arial" pitchFamily="34" charset="0"/>
                  <a:ea typeface="Arial" pitchFamily="34" charset="-122"/>
                  <a:cs typeface="Arial" pitchFamily="34" charset="-120"/>
                </a:rPr>
                <a:t>ordenanzas</a:t>
              </a:r>
              <a:endParaRPr lang="en-US" sz="1200" dirty="0"/>
            </a:p>
          </p:txBody>
        </p:sp>
      </p:grpSp>
      <p:sp>
        <p:nvSpPr>
          <p:cNvPr id="22" name="Text 19"/>
          <p:cNvSpPr/>
          <p:nvPr/>
        </p:nvSpPr>
        <p:spPr>
          <a:xfrm>
            <a:off x="775252" y="5620992"/>
            <a:ext cx="106680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23" name="Shape 20"/>
          <p:cNvSpPr/>
          <p:nvPr/>
        </p:nvSpPr>
        <p:spPr>
          <a:xfrm>
            <a:off x="775252" y="5630517"/>
            <a:ext cx="10668000" cy="0"/>
          </a:xfrm>
          <a:prstGeom prst="line">
            <a:avLst/>
          </a:prstGeom>
          <a:noFill/>
          <a:ln w="19050">
            <a:solidFill>
              <a:srgbClr val="50C878"/>
            </a:solidFill>
            <a:prstDash val="solid"/>
          </a:ln>
        </p:spPr>
      </p:sp>
      <p:pic>
        <p:nvPicPr>
          <p:cNvPr id="24" name="Image 3" descr="image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458522" y="5830542"/>
            <a:ext cx="342900" cy="371475"/>
          </a:xfrm>
          <a:prstGeom prst="rect">
            <a:avLst/>
          </a:prstGeom>
          <a:noFill/>
        </p:spPr>
      </p:pic>
      <p:sp>
        <p:nvSpPr>
          <p:cNvPr id="25" name="Text 21"/>
          <p:cNvSpPr/>
          <p:nvPr/>
        </p:nvSpPr>
        <p:spPr>
          <a:xfrm>
            <a:off x="1901964" y="5906742"/>
            <a:ext cx="8951976" cy="219456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t">
            <a:normAutofit lnSpcReduction="1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500" dirty="0">
                <a:latin typeface="Arial" pitchFamily="34" charset="0"/>
                <a:ea typeface="Arial" pitchFamily="34" charset="-122"/>
                <a:cs typeface="Arial" pitchFamily="34" charset="-120"/>
              </a:rPr>
              <a:t>Resultado: 100% de cumplimiento en informes financieros y rendición de cuentas por las 57 parroquias.</a:t>
            </a:r>
            <a:endParaRPr lang="en-US" sz="1500" dirty="0"/>
          </a:p>
        </p:txBody>
      </p:sp>
      <p:pic>
        <p:nvPicPr>
          <p:cNvPr id="27" name="Imagen 1">
            <a:extLst>
              <a:ext uri="{FF2B5EF4-FFF2-40B4-BE49-F238E27FC236}">
                <a16:creationId xmlns:a16="http://schemas.microsoft.com/office/drawing/2014/main" xmlns="" id="{0EA38FC4-7D86-41F9-0570-45FCA24FE7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98" y="0"/>
            <a:ext cx="2507509" cy="861393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0EA38FC4-7D86-41F9-0570-45FCA24FE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4" y="2"/>
            <a:ext cx="2507509" cy="861393"/>
          </a:xfrm>
          <a:prstGeom prst="rect">
            <a:avLst/>
          </a:prstGeom>
        </p:spPr>
      </p:pic>
      <p:pic>
        <p:nvPicPr>
          <p:cNvPr id="5" name="4 Imagen" descr="WhatsApp Image 2026-04-26 at 22.35.08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90" y="1664287"/>
            <a:ext cx="6039581" cy="45296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5 Imagen" descr="WhatsApp Image 2026-04-26 at 22.32.42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3677" y="188686"/>
            <a:ext cx="5012266" cy="3759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0EA38FC4-7D86-41F9-0570-45FCA24FE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4" y="2"/>
            <a:ext cx="2507509" cy="861393"/>
          </a:xfrm>
          <a:prstGeom prst="rect">
            <a:avLst/>
          </a:prstGeom>
        </p:spPr>
      </p:pic>
      <p:pic>
        <p:nvPicPr>
          <p:cNvPr id="5" name="4 Imagen" descr="WhatsApp Image 2026-04-26 at 22.36.2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629" y="298518"/>
            <a:ext cx="4333817" cy="61093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wedg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0EA38FC4-7D86-41F9-0570-45FCA24FE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4" y="2"/>
            <a:ext cx="2507509" cy="861393"/>
          </a:xfrm>
          <a:prstGeom prst="rect">
            <a:avLst/>
          </a:prstGeom>
        </p:spPr>
      </p:pic>
      <p:pic>
        <p:nvPicPr>
          <p:cNvPr id="3" name="2 Imagen" descr="WhatsApp Image 2026-04-26 at 22.31.5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914" y="437786"/>
            <a:ext cx="8375318" cy="59412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0EA38FC4-7D86-41F9-0570-45FCA24FE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4" y="2"/>
            <a:ext cx="2507509" cy="861393"/>
          </a:xfrm>
          <a:prstGeom prst="rect">
            <a:avLst/>
          </a:prstGeom>
        </p:spPr>
      </p:pic>
      <p:pic>
        <p:nvPicPr>
          <p:cNvPr id="3" name="2 Imagen" descr="WhatsApp Image 2026-04-26 at 22.29.46 (1)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87" y="4392850"/>
            <a:ext cx="3044903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3 Imagen" descr="WhatsApp Image 2026-04-26 at 22.29.45 (3)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0628" y="4242908"/>
            <a:ext cx="3044903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4 Imagen" descr="WhatsApp Image 2026-04-26 at 22.29.45 (2)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9484" y="4479994"/>
            <a:ext cx="3044903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5 Imagen" descr="WhatsApp Image 2026-04-26 at 22.29.45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8915" y="295082"/>
            <a:ext cx="5384799" cy="38198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wedg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0EA38FC4-7D86-41F9-0570-45FCA24FE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4" y="2"/>
            <a:ext cx="2507509" cy="861393"/>
          </a:xfrm>
          <a:prstGeom prst="rect">
            <a:avLst/>
          </a:prstGeom>
        </p:spPr>
      </p:pic>
      <p:pic>
        <p:nvPicPr>
          <p:cNvPr id="3" name="2 Imagen" descr="WhatsApp Image 2026-04-26 at 22.29.46 (4)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951" y="3761041"/>
            <a:ext cx="3552423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3 Imagen" descr="WhatsApp Image 2026-04-26 at 22.29.46 (3)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6399" y="681993"/>
            <a:ext cx="3552387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4 Imagen" descr="WhatsApp Image 2026-04-26 at 22.29.46 (2)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0742" y="3473594"/>
            <a:ext cx="3552387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6 Imagen" descr="WhatsApp Image 2026-04-26 at 22.29.46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3656" y="449823"/>
            <a:ext cx="3552387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9 Imagen" descr="WhatsApp Image 2026-04-26 at 22.29.45 (1)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5061" y="3591843"/>
            <a:ext cx="3552423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0EA38FC4-7D86-41F9-0570-45FCA24FE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4" y="2"/>
            <a:ext cx="2507509" cy="861393"/>
          </a:xfrm>
          <a:prstGeom prst="rect">
            <a:avLst/>
          </a:prstGeom>
        </p:spPr>
      </p:pic>
      <p:pic>
        <p:nvPicPr>
          <p:cNvPr id="4" name="3 Imagen" descr="WhatsApp Image 2026-04-26 at 22.26.08.jpeg"/>
          <p:cNvPicPr>
            <a:picLocks noChangeAspect="1"/>
          </p:cNvPicPr>
          <p:nvPr/>
        </p:nvPicPr>
        <p:blipFill>
          <a:blip r:embed="rId3"/>
          <a:srcRect b="3310"/>
          <a:stretch>
            <a:fillRect/>
          </a:stretch>
        </p:blipFill>
        <p:spPr>
          <a:xfrm>
            <a:off x="3048001" y="660502"/>
            <a:ext cx="8206003" cy="56284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wedg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0EA38FC4-7D86-41F9-0570-45FCA24FE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4" y="2"/>
            <a:ext cx="2507509" cy="861393"/>
          </a:xfrm>
          <a:prstGeom prst="rect">
            <a:avLst/>
          </a:prstGeom>
        </p:spPr>
      </p:pic>
      <p:pic>
        <p:nvPicPr>
          <p:cNvPr id="3" name="2 Imagen" descr="WhatsApp Image 2026-04-26 at 22.19.46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942" y="478051"/>
            <a:ext cx="7750629" cy="61215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0EA38FC4-7D86-41F9-0570-45FCA24FE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4" y="2"/>
            <a:ext cx="2507509" cy="861393"/>
          </a:xfrm>
          <a:prstGeom prst="rect">
            <a:avLst/>
          </a:prstGeom>
        </p:spPr>
      </p:pic>
      <p:pic>
        <p:nvPicPr>
          <p:cNvPr id="3" name="2 Imagen" descr="WhatsApp Image 2026-04-26 at 22.46.2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915" y="379868"/>
            <a:ext cx="4630057" cy="5894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3 Imagen" descr="WhatsApp Image 2026-04-26 at 22.17.56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8752" y="341241"/>
            <a:ext cx="3142734" cy="6090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0EA38FC4-7D86-41F9-0570-45FCA24FE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4" y="2"/>
            <a:ext cx="2507509" cy="861393"/>
          </a:xfrm>
          <a:prstGeom prst="rect">
            <a:avLst/>
          </a:prstGeom>
        </p:spPr>
      </p:pic>
      <p:pic>
        <p:nvPicPr>
          <p:cNvPr id="3" name="2 Imagen" descr="WhatsApp Image 2026-04-26 at 22.26.35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0278" y="595085"/>
            <a:ext cx="8306581" cy="58924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wedg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0EA38FC4-7D86-41F9-0570-45FCA24FE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4" y="2"/>
            <a:ext cx="2507509" cy="861393"/>
          </a:xfrm>
          <a:prstGeom prst="rect">
            <a:avLst/>
          </a:prstGeom>
        </p:spPr>
      </p:pic>
      <p:pic>
        <p:nvPicPr>
          <p:cNvPr id="3" name="2 Imagen" descr="WhatsApp Image 2026-04-26 at 22.25.2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0572" y="534726"/>
            <a:ext cx="8107607" cy="57209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0EA38FC4-7D86-41F9-0570-45FCA24FE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4" y="2"/>
            <a:ext cx="2507509" cy="861393"/>
          </a:xfrm>
          <a:prstGeom prst="rect">
            <a:avLst/>
          </a:prstGeom>
        </p:spPr>
      </p:pic>
      <p:pic>
        <p:nvPicPr>
          <p:cNvPr id="3" name="Imagen 1">
            <a:extLst>
              <a:ext uri="{FF2B5EF4-FFF2-40B4-BE49-F238E27FC236}">
                <a16:creationId xmlns:a16="http://schemas.microsoft.com/office/drawing/2014/main" xmlns="" id="{CFEF649B-60DE-45F5-BBEE-F511BF30DA5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604" y="1431896"/>
            <a:ext cx="3317657" cy="2684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n 2">
            <a:extLst>
              <a:ext uri="{FF2B5EF4-FFF2-40B4-BE49-F238E27FC236}">
                <a16:creationId xmlns:a16="http://schemas.microsoft.com/office/drawing/2014/main" xmlns="" id="{FB4A543E-DA51-4628-B94E-2F7AA1A2F99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20444" t="-128" r="8129" b="1973"/>
          <a:stretch>
            <a:fillRect/>
          </a:stretch>
        </p:blipFill>
        <p:spPr>
          <a:xfrm>
            <a:off x="8110331" y="298576"/>
            <a:ext cx="3445565" cy="2661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n 7">
            <a:extLst>
              <a:ext uri="{FF2B5EF4-FFF2-40B4-BE49-F238E27FC236}">
                <a16:creationId xmlns:a16="http://schemas.microsoft.com/office/drawing/2014/main" xmlns="" id="{4B9E710A-5AF6-4BCB-A061-D6AA2E0DCA4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341027">
            <a:off x="4055165" y="987689"/>
            <a:ext cx="3546034" cy="2200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8">
            <a:extLst>
              <a:ext uri="{FF2B5EF4-FFF2-40B4-BE49-F238E27FC236}">
                <a16:creationId xmlns:a16="http://schemas.microsoft.com/office/drawing/2014/main" xmlns="" id="{4C66F822-5AA4-4B5E-B5B1-E0C4C32ABC1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11378" t="1312" r="6791" b="56698"/>
          <a:stretch>
            <a:fillRect/>
          </a:stretch>
        </p:blipFill>
        <p:spPr>
          <a:xfrm rot="21101861">
            <a:off x="4503937" y="3666695"/>
            <a:ext cx="3031028" cy="2346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</p:spPr>
      </p:pic>
      <p:pic>
        <p:nvPicPr>
          <p:cNvPr id="8" name="Imagen 6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531" y="3773368"/>
            <a:ext cx="3467869" cy="2337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CF1228BE-C639-4743-B8EC-0F96D034493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" t="5575" r="8361"/>
          <a:stretch/>
        </p:blipFill>
        <p:spPr bwMode="auto">
          <a:xfrm>
            <a:off x="740229" y="4452576"/>
            <a:ext cx="3439885" cy="1894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0EA38FC4-7D86-41F9-0570-45FCA24FE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4" y="2"/>
            <a:ext cx="2507509" cy="86139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812800" y="2075541"/>
            <a:ext cx="1078411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s-ES" sz="2800" dirty="0"/>
              <a:t>Presupuesto parroquial insuficiente: proyectos carecen de contexto, limitando ejecución y desarrollo comunitario sostenible.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sz="2800" dirty="0"/>
              <a:t>Algunas autoridades desconocen </a:t>
            </a:r>
            <a:r>
              <a:rPr lang="es-ES" sz="2800" dirty="0" err="1"/>
              <a:t>PDyOT</a:t>
            </a:r>
            <a:r>
              <a:rPr lang="es-ES" sz="2800" dirty="0"/>
              <a:t>, impidiendo alineación con municipios y competencias, debilitando planificación territorial comunitaria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sz="2800" dirty="0"/>
              <a:t>Los GAD deben impulsar convenios interinstitucionales, resolviendo problemas parroquiales mediante cooperación y gestión conjunta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753843" y="1263134"/>
            <a:ext cx="43027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/>
              <a:t>CONSULTA CIUDADANA</a:t>
            </a:r>
          </a:p>
        </p:txBody>
      </p:sp>
    </p:spTree>
  </p:cSld>
  <p:clrMapOvr>
    <a:masterClrMapping/>
  </p:clrMapOvr>
  <p:transition>
    <p:wedg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0EA38FC4-7D86-41F9-0570-45FCA24FE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4" y="2"/>
            <a:ext cx="2507509" cy="86139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812800" y="2075541"/>
            <a:ext cx="1078411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s-ES" sz="2800" dirty="0"/>
              <a:t> Las Autoridades parroquiales no priorizan necesidades: en los presupuestos participativos incluyen extensas listas, dificultando gestión eficiente y soluciones comunitarias.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s-ES" sz="2800" dirty="0"/>
          </a:p>
          <a:p>
            <a:pPr algn="just">
              <a:buFont typeface="Arial" panose="020B0604020202020204" pitchFamily="34" charset="0"/>
              <a:buChar char="•"/>
            </a:pPr>
            <a:endParaRPr lang="es-ES" sz="2800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es-ES" sz="2800" dirty="0"/>
              <a:t>Conagopare debe brindar asesoría técnica, garantizando que los proyectos entregados a los municipios, sean sin falencias, que contengan estudios de suelos y topográficos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753843" y="1263134"/>
            <a:ext cx="43027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/>
              <a:t>CONSULTA CIUDADANA</a:t>
            </a:r>
          </a:p>
        </p:txBody>
      </p:sp>
    </p:spTree>
    <p:extLst>
      <p:ext uri="{BB962C8B-B14F-4D97-AF65-F5344CB8AC3E}">
        <p14:creationId xmlns:p14="http://schemas.microsoft.com/office/powerpoint/2010/main" val="1557150280"/>
      </p:ext>
    </p:extLst>
  </p:cSld>
  <p:clrMapOvr>
    <a:masterClrMapping/>
  </p:clrMapOvr>
  <p:transition>
    <p:wedg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0EA38FC4-7D86-41F9-0570-45FCA24FE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4" y="2"/>
            <a:ext cx="2507509" cy="86139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76942" y="1376294"/>
            <a:ext cx="10784113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s-ES" sz="2800" dirty="0"/>
              <a:t>Conagopare debe fortalecer tecnología e Internet, garantizando servicios de calidad para funcionarios y autoridades de GAD parroquiales.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s-ES" sz="2800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es-ES" sz="2800" dirty="0"/>
              <a:t>Conagopare debe fortalecer asistencia técnica sobre SERCOP, garantizando actualización permanente de funcionarios y autoridades parroquiales.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s-ES" sz="2800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es-ES" sz="2800" dirty="0"/>
              <a:t>Conagopare debe garantizar elaboración y fiscalización oportuna de proyectos, fortaleciendo confianza ciudadana y eficiencia en gestión parroquial</a:t>
            </a:r>
          </a:p>
        </p:txBody>
      </p:sp>
      <p:sp>
        <p:nvSpPr>
          <p:cNvPr id="4" name="3 Rectángulo"/>
          <p:cNvSpPr/>
          <p:nvPr/>
        </p:nvSpPr>
        <p:spPr>
          <a:xfrm>
            <a:off x="2766855" y="338175"/>
            <a:ext cx="43027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/>
              <a:t>CONSULTA CIUDADANA</a:t>
            </a:r>
          </a:p>
        </p:txBody>
      </p:sp>
    </p:spTree>
    <p:extLst>
      <p:ext uri="{BB962C8B-B14F-4D97-AF65-F5344CB8AC3E}">
        <p14:creationId xmlns:p14="http://schemas.microsoft.com/office/powerpoint/2010/main" val="57032625"/>
      </p:ext>
    </p:extLst>
  </p:cSld>
  <p:clrMapOvr>
    <a:masterClrMapping/>
  </p:clrMapOvr>
  <p:transition>
    <p:wedg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0EA38FC4-7D86-41F9-0570-45FCA24FE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4" y="2"/>
            <a:ext cx="2507509" cy="86139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812800" y="2075541"/>
            <a:ext cx="1078411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s-ES" sz="2800" b="1" dirty="0"/>
              <a:t>Espacio para diálogo:</a:t>
            </a:r>
            <a:endParaRPr lang="es-ES" sz="2800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sz="2800" dirty="0"/>
              <a:t>Invitar a la audiencia a realizar preguntas, comentarios, recomendaciones</a:t>
            </a:r>
          </a:p>
          <a:p>
            <a:pPr marL="742950" lvl="1" indent="-285750" algn="just"/>
            <a:endParaRPr lang="es-ES" sz="2800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es-ES" sz="2800" b="1" dirty="0"/>
              <a:t>Información de contacto:</a:t>
            </a:r>
            <a:endParaRPr lang="es-ES" sz="2800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sz="2800" dirty="0"/>
              <a:t>Datos para seguimiento posterior (info@conagopareesmeraldas.gob.ec,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s-ES" sz="2800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sz="2800" dirty="0"/>
              <a:t>096 952 6012 – 098 159 1618)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753843" y="1263134"/>
            <a:ext cx="64540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/>
              <a:t>SESIÓN DE PREGUNTAS Y RESPUESTAS</a:t>
            </a:r>
          </a:p>
        </p:txBody>
      </p:sp>
    </p:spTree>
  </p:cSld>
  <p:clrMapOvr>
    <a:masterClrMapping/>
  </p:clrMapOvr>
  <p:transition>
    <p:wedg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0EA38FC4-7D86-41F9-0570-45FCA24FE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4" y="2"/>
            <a:ext cx="2507509" cy="861393"/>
          </a:xfrm>
          <a:prstGeom prst="rect">
            <a:avLst/>
          </a:prstGeom>
        </p:spPr>
      </p:pic>
      <p:pic>
        <p:nvPicPr>
          <p:cNvPr id="14" name="Picture 2" descr="EcuadorTimes.net | Breaking News, Ecuador News, World, Sports,  Entertainment » Inmobiliar recibirá 19.661 bienes del BC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85447" y="3224212"/>
            <a:ext cx="1387080" cy="1392069"/>
          </a:xfrm>
          <a:prstGeom prst="rect">
            <a:avLst/>
          </a:prstGeom>
          <a:noFill/>
        </p:spPr>
      </p:pic>
      <p:pic>
        <p:nvPicPr>
          <p:cNvPr id="30722" name="Picture 2" descr="SRI - Colegio de Contador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15014" y="5301683"/>
            <a:ext cx="1298605" cy="685781"/>
          </a:xfrm>
          <a:prstGeom prst="rect">
            <a:avLst/>
          </a:prstGeom>
          <a:noFill/>
        </p:spPr>
      </p:pic>
      <p:pic>
        <p:nvPicPr>
          <p:cNvPr id="30724" name="Picture 4" descr="AGUA PARA TODOS – Agua potable y saneamient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60470" y="2278210"/>
            <a:ext cx="1364777" cy="1196220"/>
          </a:xfrm>
          <a:prstGeom prst="rect">
            <a:avLst/>
          </a:prstGeom>
          <a:noFill/>
        </p:spPr>
      </p:pic>
      <p:pic>
        <p:nvPicPr>
          <p:cNvPr id="30726" name="Picture 6" descr="Archivo:Ministerio de Finanzas EC.svg - Wikipedia, la enciclopedia libr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87998" y="4833984"/>
            <a:ext cx="3120573" cy="1392068"/>
          </a:xfrm>
          <a:prstGeom prst="rect">
            <a:avLst/>
          </a:prstGeom>
          <a:noFill/>
        </p:spPr>
      </p:pic>
      <p:pic>
        <p:nvPicPr>
          <p:cNvPr id="30728" name="Picture 8" descr="Archivo:ECU911.svg - Wikipedia, la enciclopedia libre"/>
          <p:cNvPicPr>
            <a:picLocks noChangeAspect="1" noChangeArrowheads="1"/>
          </p:cNvPicPr>
          <p:nvPr/>
        </p:nvPicPr>
        <p:blipFill>
          <a:blip r:embed="rId7"/>
          <a:srcRect l="4945" t="23017" r="2747" b="17046"/>
          <a:stretch>
            <a:fillRect/>
          </a:stretch>
        </p:blipFill>
        <p:spPr bwMode="auto">
          <a:xfrm>
            <a:off x="1903186" y="4935234"/>
            <a:ext cx="1271432" cy="824917"/>
          </a:xfrm>
          <a:prstGeom prst="rect">
            <a:avLst/>
          </a:prstGeom>
          <a:noFill/>
        </p:spPr>
      </p:pic>
      <p:pic>
        <p:nvPicPr>
          <p:cNvPr id="30730" name="Picture 10" descr="OCP ECUADOR S.A. | WEEE Forum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88406" y="3535082"/>
            <a:ext cx="1537216" cy="1088160"/>
          </a:xfrm>
          <a:prstGeom prst="rect">
            <a:avLst/>
          </a:prstGeom>
          <a:noFill/>
        </p:spPr>
      </p:pic>
      <p:pic>
        <p:nvPicPr>
          <p:cNvPr id="30732" name="Picture 12" descr="INICI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85371" y="1356404"/>
            <a:ext cx="5800752" cy="878796"/>
          </a:xfrm>
          <a:prstGeom prst="rect">
            <a:avLst/>
          </a:prstGeom>
          <a:noFill/>
        </p:spPr>
      </p:pic>
      <p:pic>
        <p:nvPicPr>
          <p:cNvPr id="30734" name="Picture 14" descr="Archivo:Petroecuador.png - Wikipedia, la enciclopedia libr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55645" y="3719512"/>
            <a:ext cx="2034300" cy="1392069"/>
          </a:xfrm>
          <a:prstGeom prst="rect">
            <a:avLst/>
          </a:prstGeom>
          <a:noFill/>
        </p:spPr>
      </p:pic>
      <p:pic>
        <p:nvPicPr>
          <p:cNvPr id="30736" name="Picture 16" descr="Archivo:ESCUDETO UTE-LVT.png - Wikipedia, la enciclopedia libre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379027" y="2615515"/>
            <a:ext cx="1620753" cy="1433971"/>
          </a:xfrm>
          <a:prstGeom prst="rect">
            <a:avLst/>
          </a:prstGeom>
          <a:noFill/>
        </p:spPr>
      </p:pic>
      <p:pic>
        <p:nvPicPr>
          <p:cNvPr id="30738" name="Picture 18" descr="Home - Gobierno Autónomo Descentralizado de la Provincia de Esmeraldas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787072" y="2394131"/>
            <a:ext cx="2664167" cy="811739"/>
          </a:xfrm>
          <a:prstGeom prst="rect">
            <a:avLst/>
          </a:prstGeom>
          <a:noFill/>
        </p:spPr>
      </p:pic>
      <p:sp>
        <p:nvSpPr>
          <p:cNvPr id="22" name="Text 3"/>
          <p:cNvSpPr/>
          <p:nvPr/>
        </p:nvSpPr>
        <p:spPr>
          <a:xfrm>
            <a:off x="3181696" y="416101"/>
            <a:ext cx="7050876" cy="557784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t">
            <a:normAutofit/>
          </a:bodyPr>
          <a:lstStyle/>
          <a:p>
            <a:r>
              <a:rPr lang="en-US" sz="3600" b="1" dirty="0" smtClean="0"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ALIADOS ESTRATEGICOS</a:t>
            </a:r>
            <a:endParaRPr lang="en-US" sz="3600" dirty="0"/>
          </a:p>
        </p:txBody>
      </p:sp>
      <p:pic>
        <p:nvPicPr>
          <p:cNvPr id="30740" name="Picture 20" descr="Archivo:SECRETARIA PLANIFICACION ECUADOR.png - Wikipedia, la enciclopedia  libre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511836" y="2462212"/>
            <a:ext cx="3288278" cy="1180874"/>
          </a:xfrm>
          <a:prstGeom prst="rect">
            <a:avLst/>
          </a:prstGeom>
          <a:noFill/>
        </p:spPr>
      </p:pic>
      <p:pic>
        <p:nvPicPr>
          <p:cNvPr id="30742" name="Picture 22" descr="Contacto - BDE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829438" y="1371828"/>
            <a:ext cx="4578646" cy="95045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25599" y="3773714"/>
            <a:ext cx="9506858" cy="1569725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>
                <a:latin typeface="Arial Black" pitchFamily="34" charset="0"/>
              </a:rPr>
              <a:t>GRACIAS POR SU ATENCIÓN</a:t>
            </a:r>
            <a:endParaRPr lang="es-EC" dirty="0">
              <a:latin typeface="Arial Black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57" y="551543"/>
            <a:ext cx="5211505" cy="1790283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3"/>
          <p:cNvSpPr/>
          <p:nvPr/>
        </p:nvSpPr>
        <p:spPr>
          <a:xfrm>
            <a:off x="476249" y="2218852"/>
            <a:ext cx="4162011" cy="77724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just">
              <a:lnSpc>
                <a:spcPts val="2025"/>
              </a:lnSpc>
              <a:buNone/>
            </a:pPr>
            <a:r>
              <a:rPr lang="en-US" sz="1350" dirty="0">
                <a:latin typeface="Arial" pitchFamily="34" charset="0"/>
                <a:ea typeface="Arial" pitchFamily="34" charset="-122"/>
                <a:cs typeface="Arial" pitchFamily="34" charset="-120"/>
              </a:rPr>
              <a:t>Elaboración, fiscalización y administración de proyectos solicitados por los gobiernos parroquiales.</a:t>
            </a:r>
            <a:endParaRPr lang="en-US" sz="1350" dirty="0"/>
          </a:p>
        </p:txBody>
      </p:sp>
      <p:sp>
        <p:nvSpPr>
          <p:cNvPr id="4" name="Text 4"/>
          <p:cNvSpPr/>
          <p:nvPr/>
        </p:nvSpPr>
        <p:spPr>
          <a:xfrm>
            <a:off x="476250" y="3119586"/>
            <a:ext cx="960388" cy="1870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5" name="Shape 5"/>
          <p:cNvSpPr/>
          <p:nvPr/>
        </p:nvSpPr>
        <p:spPr>
          <a:xfrm>
            <a:off x="476250" y="4971008"/>
            <a:ext cx="960388" cy="0"/>
          </a:xfrm>
          <a:prstGeom prst="line">
            <a:avLst/>
          </a:prstGeom>
          <a:noFill/>
          <a:ln w="38100">
            <a:solidFill>
              <a:srgbClr val="50C878"/>
            </a:solidFill>
            <a:prstDash val="solid"/>
          </a:ln>
        </p:spPr>
      </p:sp>
      <p:sp>
        <p:nvSpPr>
          <p:cNvPr id="9" name="Text 8"/>
          <p:cNvSpPr/>
          <p:nvPr/>
        </p:nvSpPr>
        <p:spPr>
          <a:xfrm>
            <a:off x="1627138" y="3119586"/>
            <a:ext cx="1190030" cy="1870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10" name="Shape 9"/>
          <p:cNvSpPr/>
          <p:nvPr/>
        </p:nvSpPr>
        <p:spPr>
          <a:xfrm>
            <a:off x="1627138" y="4971008"/>
            <a:ext cx="1190030" cy="0"/>
          </a:xfrm>
          <a:prstGeom prst="line">
            <a:avLst/>
          </a:prstGeom>
          <a:noFill/>
          <a:ln w="38100">
            <a:solidFill>
              <a:srgbClr val="50C878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3007668" y="3119586"/>
            <a:ext cx="1301204" cy="1870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15" name="Shape 13"/>
          <p:cNvSpPr/>
          <p:nvPr/>
        </p:nvSpPr>
        <p:spPr>
          <a:xfrm>
            <a:off x="3007668" y="4971008"/>
            <a:ext cx="1301204" cy="0"/>
          </a:xfrm>
          <a:prstGeom prst="line">
            <a:avLst/>
          </a:prstGeom>
          <a:noFill/>
          <a:ln w="38100">
            <a:solidFill>
              <a:srgbClr val="50C878"/>
            </a:solidFill>
            <a:prstDash val="solid"/>
          </a:ln>
        </p:spPr>
      </p:sp>
      <p:sp>
        <p:nvSpPr>
          <p:cNvPr id="19" name="Text 16"/>
          <p:cNvSpPr/>
          <p:nvPr/>
        </p:nvSpPr>
        <p:spPr>
          <a:xfrm>
            <a:off x="502753" y="5568799"/>
            <a:ext cx="4029489" cy="740664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just">
              <a:lnSpc>
                <a:spcPts val="1920"/>
              </a:lnSpc>
              <a:buNone/>
            </a:pPr>
            <a:r>
              <a:rPr lang="en-US" sz="1200" dirty="0">
                <a:latin typeface="Arial" pitchFamily="34" charset="0"/>
                <a:ea typeface="Arial" pitchFamily="34" charset="-122"/>
                <a:cs typeface="Arial" pitchFamily="34" charset="-120"/>
              </a:rPr>
              <a:t>Estas acciones fortalecen la autonomía local, garantizan la correcta ejecución y promueven el desarrollo territorial equitativo en las comunidades.</a:t>
            </a:r>
            <a:endParaRPr lang="en-US" sz="1200" dirty="0"/>
          </a:p>
        </p:txBody>
      </p:sp>
      <p:pic>
        <p:nvPicPr>
          <p:cNvPr id="20" name="Image 3" descr="image.png"/>
          <p:cNvPicPr>
            <a:picLocks noChangeAspect="1"/>
          </p:cNvPicPr>
          <p:nvPr/>
        </p:nvPicPr>
        <p:blipFill>
          <a:blip r:embed="rId2"/>
          <a:srcRect l="10020" r="10020"/>
          <a:stretch/>
        </p:blipFill>
        <p:spPr>
          <a:xfrm>
            <a:off x="4762500" y="0"/>
            <a:ext cx="7429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Imagen 1">
            <a:extLst>
              <a:ext uri="{FF2B5EF4-FFF2-40B4-BE49-F238E27FC236}">
                <a16:creationId xmlns:a16="http://schemas.microsoft.com/office/drawing/2014/main" xmlns="" id="{0EA38FC4-7D86-41F9-0570-45FCA24FE7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97" y="0"/>
            <a:ext cx="2507509" cy="861393"/>
          </a:xfrm>
          <a:prstGeom prst="rect">
            <a:avLst/>
          </a:prstGeom>
        </p:spPr>
      </p:pic>
      <p:sp>
        <p:nvSpPr>
          <p:cNvPr id="2" name="Text 2"/>
          <p:cNvSpPr/>
          <p:nvPr/>
        </p:nvSpPr>
        <p:spPr>
          <a:xfrm>
            <a:off x="1880980" y="968528"/>
            <a:ext cx="5447472" cy="109728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4320"/>
              </a:lnSpc>
              <a:buNone/>
            </a:pPr>
            <a:r>
              <a:rPr lang="en-US" sz="3600" b="1" dirty="0"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PROYECTOS DE INFRAESTRUCTURA</a:t>
            </a:r>
            <a:endParaRPr lang="en-US" sz="3600" dirty="0"/>
          </a:p>
        </p:txBody>
      </p:sp>
      <p:sp>
        <p:nvSpPr>
          <p:cNvPr id="23" name="Text 15"/>
          <p:cNvSpPr/>
          <p:nvPr/>
        </p:nvSpPr>
        <p:spPr>
          <a:xfrm>
            <a:off x="663164" y="2895601"/>
            <a:ext cx="1737135" cy="1155699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>
            <a:normAutofit/>
          </a:bodyPr>
          <a:lstStyle/>
          <a:p>
            <a:pPr marL="0" indent="0" algn="l">
              <a:lnSpc>
                <a:spcPts val="3000"/>
              </a:lnSpc>
              <a:buNone/>
            </a:pPr>
            <a:r>
              <a:rPr lang="es-EC" sz="6000" b="1" dirty="0" smtClean="0">
                <a:latin typeface="Arial" pitchFamily="34" charset="0"/>
                <a:cs typeface="Arial" pitchFamily="34" charset="-120"/>
              </a:rPr>
              <a:t>31</a:t>
            </a:r>
            <a:r>
              <a:rPr lang="es-EC" sz="3000" b="1" dirty="0" smtClean="0">
                <a:latin typeface="Arial" pitchFamily="34" charset="0"/>
                <a:cs typeface="Arial" pitchFamily="34" charset="-120"/>
              </a:rPr>
              <a:t> </a:t>
            </a:r>
            <a:endParaRPr lang="en-US" sz="1200" dirty="0"/>
          </a:p>
        </p:txBody>
      </p:sp>
      <p:sp>
        <p:nvSpPr>
          <p:cNvPr id="26" name="Text 18"/>
          <p:cNvSpPr/>
          <p:nvPr/>
        </p:nvSpPr>
        <p:spPr>
          <a:xfrm>
            <a:off x="1335709" y="3753946"/>
            <a:ext cx="2279374" cy="480676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r>
              <a:rPr lang="es-EC" sz="2400" dirty="0" smtClean="0">
                <a:latin typeface="Arial" pitchFamily="34" charset="0"/>
                <a:ea typeface="Arial" pitchFamily="34" charset="-122"/>
                <a:cs typeface="Arial" pitchFamily="34" charset="-120"/>
              </a:rPr>
              <a:t>BENEFICIADOS </a:t>
            </a:r>
            <a:endParaRPr lang="es-EC" sz="20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0EA38FC4-7D86-41F9-0570-45FCA24FE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4" y="2"/>
            <a:ext cx="2507509" cy="861393"/>
          </a:xfrm>
          <a:prstGeom prst="rect">
            <a:avLst/>
          </a:prstGeom>
        </p:spPr>
      </p:pic>
      <p:sp>
        <p:nvSpPr>
          <p:cNvPr id="29698" name="AutoShape 2" descr="blob:https://web.telegram.org/f51cb12b-2a82-4521-8c07-7e8354e7c21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3 Imagen" descr="50668835922684837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86942">
            <a:off x="542999" y="1388326"/>
            <a:ext cx="3736901" cy="2802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4 Imagen" descr="506688359226848379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2701" y="726125"/>
            <a:ext cx="3790100" cy="2842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5 Imagen" descr="506688359226848379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3500" y="3898899"/>
            <a:ext cx="3906800" cy="27510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6 Imagen" descr="506688359226848380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0600" y="741150"/>
            <a:ext cx="3218600" cy="2413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7 Imagen" descr="4f661abd-9ddf-454c-a0ee-bfa2ad18bb26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7900" y="3906100"/>
            <a:ext cx="3495600" cy="2621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2"/>
          <p:cNvSpPr/>
          <p:nvPr/>
        </p:nvSpPr>
        <p:spPr>
          <a:xfrm>
            <a:off x="3034748" y="584752"/>
            <a:ext cx="8587408" cy="53035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t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s-EC" sz="4000" b="1" kern="0" spc="70" dirty="0"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CAPACITACIONES REALIZADAS</a:t>
            </a:r>
            <a:endParaRPr lang="es-EC" sz="4000" dirty="0"/>
          </a:p>
        </p:txBody>
      </p:sp>
      <p:sp>
        <p:nvSpPr>
          <p:cNvPr id="45" name="Text 3"/>
          <p:cNvSpPr/>
          <p:nvPr/>
        </p:nvSpPr>
        <p:spPr>
          <a:xfrm>
            <a:off x="1922808" y="1262683"/>
            <a:ext cx="8750808" cy="265176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t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dirty="0">
                <a:latin typeface="Arial" pitchFamily="34" charset="0"/>
                <a:ea typeface="Arial" pitchFamily="34" charset="-122"/>
                <a:cs typeface="Arial" pitchFamily="34" charset="-120"/>
              </a:rPr>
              <a:t>Formación en normativas, sistemas contables (Fénix), PAC, POA y declaraciones tributarias (SRI).</a:t>
            </a:r>
            <a:endParaRPr lang="en-US" dirty="0"/>
          </a:p>
        </p:txBody>
      </p:sp>
      <p:sp>
        <p:nvSpPr>
          <p:cNvPr id="46" name="Text 4"/>
          <p:cNvSpPr/>
          <p:nvPr/>
        </p:nvSpPr>
        <p:spPr>
          <a:xfrm>
            <a:off x="857250" y="1924050"/>
            <a:ext cx="3285624" cy="2006876"/>
          </a:xfrm>
          <a:prstGeom prst="rect">
            <a:avLst/>
          </a:prstGeom>
          <a:noFill/>
          <a:ln w="9525">
            <a:solidFill>
              <a:srgbClr val="333333"/>
            </a:solidFill>
          </a:ln>
        </p:spPr>
        <p:txBody>
          <a:bodyPr wrap="square" rtlCol="0" anchor="ctr"/>
          <a:lstStyle/>
          <a:p>
            <a:pPr marL="0" indent="0">
              <a:buNone/>
            </a:pPr>
            <a:endParaRPr lang="en-US" sz="2400" dirty="0"/>
          </a:p>
        </p:txBody>
      </p:sp>
      <p:pic>
        <p:nvPicPr>
          <p:cNvPr id="47" name="Image 0" descr="image.png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36750" y="2162175"/>
            <a:ext cx="374780" cy="374780"/>
          </a:xfrm>
          <a:prstGeom prst="rect">
            <a:avLst/>
          </a:prstGeom>
          <a:noFill/>
        </p:spPr>
      </p:pic>
      <p:sp>
        <p:nvSpPr>
          <p:cNvPr id="48" name="Text 5"/>
          <p:cNvSpPr/>
          <p:nvPr/>
        </p:nvSpPr>
        <p:spPr>
          <a:xfrm>
            <a:off x="1584350" y="2695575"/>
            <a:ext cx="1861909" cy="40283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710"/>
              </a:lnSpc>
              <a:buNone/>
            </a:pPr>
            <a:r>
              <a:rPr lang="en-US" b="1" dirty="0"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Gestión Pública Integral</a:t>
            </a:r>
            <a:endParaRPr lang="en-US" dirty="0"/>
          </a:p>
        </p:txBody>
      </p:sp>
      <p:sp>
        <p:nvSpPr>
          <p:cNvPr id="49" name="Text 6"/>
          <p:cNvSpPr/>
          <p:nvPr/>
        </p:nvSpPr>
        <p:spPr>
          <a:xfrm>
            <a:off x="1093812" y="3208883"/>
            <a:ext cx="2824345" cy="411592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ctr">
              <a:lnSpc>
                <a:spcPts val="1680"/>
              </a:lnSpc>
              <a:buNone/>
            </a:pPr>
            <a:r>
              <a:rPr lang="en-US" sz="1200" dirty="0">
                <a:latin typeface="Arial" pitchFamily="34" charset="0"/>
                <a:ea typeface="Arial" pitchFamily="34" charset="-122"/>
                <a:cs typeface="Arial" pitchFamily="34" charset="-120"/>
              </a:rPr>
              <a:t>Programas continuos para autoridades y funcionarios de los GAD Parroquiales.</a:t>
            </a:r>
            <a:endParaRPr lang="en-US" sz="1200" dirty="0"/>
          </a:p>
        </p:txBody>
      </p:sp>
      <p:sp>
        <p:nvSpPr>
          <p:cNvPr id="50" name="Text 7"/>
          <p:cNvSpPr/>
          <p:nvPr/>
        </p:nvSpPr>
        <p:spPr>
          <a:xfrm>
            <a:off x="4426000" y="1924050"/>
            <a:ext cx="3285624" cy="2006876"/>
          </a:xfrm>
          <a:prstGeom prst="rect">
            <a:avLst/>
          </a:prstGeom>
          <a:noFill/>
          <a:ln w="9525">
            <a:solidFill>
              <a:srgbClr val="333333"/>
            </a:solidFill>
          </a:ln>
        </p:spPr>
        <p:txBody>
          <a:bodyPr wrap="square" rtlCol="0" anchor="ctr"/>
          <a:lstStyle/>
          <a:p>
            <a:pPr marL="0" indent="0">
              <a:buNone/>
            </a:pPr>
            <a:endParaRPr lang="en-US" sz="2400" dirty="0"/>
          </a:p>
        </p:txBody>
      </p:sp>
      <p:pic>
        <p:nvPicPr>
          <p:cNvPr id="51" name="Image 1" descr="image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905500" y="2162175"/>
            <a:ext cx="374780" cy="374780"/>
          </a:xfrm>
          <a:prstGeom prst="rect">
            <a:avLst/>
          </a:prstGeom>
          <a:noFill/>
        </p:spPr>
      </p:pic>
      <p:sp>
        <p:nvSpPr>
          <p:cNvPr id="52" name="Text 8"/>
          <p:cNvSpPr/>
          <p:nvPr/>
        </p:nvSpPr>
        <p:spPr>
          <a:xfrm>
            <a:off x="4972124" y="2695575"/>
            <a:ext cx="2212703" cy="40283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710"/>
              </a:lnSpc>
              <a:buNone/>
            </a:pPr>
            <a:r>
              <a:rPr lang="en-US" b="1" dirty="0"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Normativa y Control Interno</a:t>
            </a:r>
            <a:endParaRPr lang="en-US" dirty="0"/>
          </a:p>
        </p:txBody>
      </p:sp>
      <p:sp>
        <p:nvSpPr>
          <p:cNvPr id="53" name="Text 9"/>
          <p:cNvSpPr/>
          <p:nvPr/>
        </p:nvSpPr>
        <p:spPr>
          <a:xfrm>
            <a:off x="4662562" y="3208883"/>
            <a:ext cx="2824345" cy="411592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ctr">
              <a:lnSpc>
                <a:spcPts val="1680"/>
              </a:lnSpc>
              <a:buNone/>
            </a:pPr>
            <a:r>
              <a:rPr lang="en-US" sz="1200" dirty="0">
                <a:latin typeface="Arial" pitchFamily="34" charset="0"/>
                <a:ea typeface="Arial" pitchFamily="34" charset="-122"/>
                <a:cs typeface="Arial" pitchFamily="34" charset="-120"/>
              </a:rPr>
              <a:t>Capacitación en normas de control para gestiones administrativas y financieras.</a:t>
            </a:r>
            <a:endParaRPr lang="en-US" sz="1200" dirty="0"/>
          </a:p>
        </p:txBody>
      </p:sp>
      <p:sp>
        <p:nvSpPr>
          <p:cNvPr id="54" name="Text 10"/>
          <p:cNvSpPr/>
          <p:nvPr/>
        </p:nvSpPr>
        <p:spPr>
          <a:xfrm>
            <a:off x="7994749" y="1924050"/>
            <a:ext cx="3285624" cy="2006876"/>
          </a:xfrm>
          <a:prstGeom prst="rect">
            <a:avLst/>
          </a:prstGeom>
          <a:noFill/>
          <a:ln w="9525">
            <a:solidFill>
              <a:srgbClr val="333333"/>
            </a:solidFill>
          </a:ln>
        </p:spPr>
        <p:txBody>
          <a:bodyPr wrap="square" rtlCol="0" anchor="ctr"/>
          <a:lstStyle/>
          <a:p>
            <a:pPr marL="0" indent="0">
              <a:buNone/>
            </a:pPr>
            <a:endParaRPr lang="en-US" sz="2400" dirty="0"/>
          </a:p>
        </p:txBody>
      </p:sp>
      <p:pic>
        <p:nvPicPr>
          <p:cNvPr id="55" name="Image 2" descr="image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521875" y="2162175"/>
            <a:ext cx="281085" cy="374780"/>
          </a:xfrm>
          <a:prstGeom prst="rect">
            <a:avLst/>
          </a:prstGeom>
          <a:noFill/>
        </p:spPr>
      </p:pic>
      <p:sp>
        <p:nvSpPr>
          <p:cNvPr id="56" name="Text 11"/>
          <p:cNvSpPr/>
          <p:nvPr/>
        </p:nvSpPr>
        <p:spPr>
          <a:xfrm>
            <a:off x="8750424" y="2695575"/>
            <a:ext cx="1798946" cy="40283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710"/>
              </a:lnSpc>
              <a:buNone/>
            </a:pPr>
            <a:r>
              <a:rPr lang="en-US" b="1" dirty="0"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Sistema Contable Fénix</a:t>
            </a:r>
            <a:endParaRPr lang="en-US" dirty="0"/>
          </a:p>
        </p:txBody>
      </p:sp>
      <p:sp>
        <p:nvSpPr>
          <p:cNvPr id="57" name="Text 12"/>
          <p:cNvSpPr/>
          <p:nvPr/>
        </p:nvSpPr>
        <p:spPr>
          <a:xfrm>
            <a:off x="8231312" y="3208883"/>
            <a:ext cx="2824345" cy="411592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ctr">
              <a:lnSpc>
                <a:spcPts val="1680"/>
              </a:lnSpc>
              <a:buNone/>
            </a:pPr>
            <a:r>
              <a:rPr lang="en-US" sz="1200" dirty="0">
                <a:latin typeface="Arial" pitchFamily="34" charset="0"/>
                <a:ea typeface="Arial" pitchFamily="34" charset="-122"/>
                <a:cs typeface="Arial" pitchFamily="34" charset="-120"/>
              </a:rPr>
              <a:t>Asesoría y formación en el manejo e instalación del sistema para el ejercicio fiscal 2025.</a:t>
            </a:r>
            <a:endParaRPr lang="en-US" sz="1200" dirty="0"/>
          </a:p>
        </p:txBody>
      </p:sp>
      <p:sp>
        <p:nvSpPr>
          <p:cNvPr id="58" name="Text 13"/>
          <p:cNvSpPr/>
          <p:nvPr/>
        </p:nvSpPr>
        <p:spPr>
          <a:xfrm>
            <a:off x="857250" y="4248150"/>
            <a:ext cx="5040796" cy="2006876"/>
          </a:xfrm>
          <a:prstGeom prst="rect">
            <a:avLst/>
          </a:prstGeom>
          <a:noFill/>
          <a:ln w="9525">
            <a:solidFill>
              <a:srgbClr val="333333"/>
            </a:solidFill>
          </a:ln>
        </p:spPr>
        <p:txBody>
          <a:bodyPr wrap="square" rtlCol="0" anchor="ctr"/>
          <a:lstStyle/>
          <a:p>
            <a:pPr marL="0" indent="0">
              <a:buNone/>
            </a:pPr>
            <a:endParaRPr lang="en-US" sz="2400" dirty="0"/>
          </a:p>
        </p:txBody>
      </p:sp>
      <p:pic>
        <p:nvPicPr>
          <p:cNvPr id="59" name="Image 3" descr="image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276600" y="4486275"/>
            <a:ext cx="281085" cy="374780"/>
          </a:xfrm>
          <a:prstGeom prst="rect">
            <a:avLst/>
          </a:prstGeom>
          <a:noFill/>
        </p:spPr>
      </p:pic>
      <p:sp>
        <p:nvSpPr>
          <p:cNvPr id="60" name="Text 14"/>
          <p:cNvSpPr/>
          <p:nvPr/>
        </p:nvSpPr>
        <p:spPr>
          <a:xfrm>
            <a:off x="2433563" y="5019675"/>
            <a:ext cx="1942861" cy="40283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710"/>
              </a:lnSpc>
              <a:buNone/>
            </a:pPr>
            <a:r>
              <a:rPr lang="en-US" b="1" dirty="0"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Planificación PAC y POA</a:t>
            </a:r>
            <a:endParaRPr lang="en-US" dirty="0"/>
          </a:p>
        </p:txBody>
      </p:sp>
      <p:sp>
        <p:nvSpPr>
          <p:cNvPr id="61" name="Text 15"/>
          <p:cNvSpPr/>
          <p:nvPr/>
        </p:nvSpPr>
        <p:spPr>
          <a:xfrm>
            <a:off x="1095375" y="5532983"/>
            <a:ext cx="4578317" cy="411592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ctr">
              <a:lnSpc>
                <a:spcPts val="1680"/>
              </a:lnSpc>
              <a:buNone/>
            </a:pPr>
            <a:r>
              <a:rPr lang="en-US" sz="1200" dirty="0">
                <a:latin typeface="Arial" pitchFamily="34" charset="0"/>
                <a:ea typeface="Arial" pitchFamily="34" charset="-122"/>
                <a:cs typeface="Arial" pitchFamily="34" charset="-120"/>
              </a:rPr>
              <a:t>Talleres para la elaboración y publicación del Plan Anual de Contratación y Operativo Anual.</a:t>
            </a:r>
            <a:endParaRPr lang="en-US" sz="1200" dirty="0"/>
          </a:p>
        </p:txBody>
      </p:sp>
      <p:sp>
        <p:nvSpPr>
          <p:cNvPr id="62" name="Text 16"/>
          <p:cNvSpPr/>
          <p:nvPr/>
        </p:nvSpPr>
        <p:spPr>
          <a:xfrm>
            <a:off x="6210300" y="4248150"/>
            <a:ext cx="5040796" cy="2006876"/>
          </a:xfrm>
          <a:prstGeom prst="rect">
            <a:avLst/>
          </a:prstGeom>
          <a:noFill/>
          <a:ln w="9525">
            <a:solidFill>
              <a:srgbClr val="333333"/>
            </a:solidFill>
          </a:ln>
        </p:spPr>
        <p:txBody>
          <a:bodyPr wrap="square" rtlCol="0" anchor="ctr"/>
          <a:lstStyle/>
          <a:p>
            <a:pPr marL="0" indent="0">
              <a:buNone/>
            </a:pPr>
            <a:endParaRPr lang="en-US" sz="2400" dirty="0"/>
          </a:p>
        </p:txBody>
      </p:sp>
      <p:pic>
        <p:nvPicPr>
          <p:cNvPr id="63" name="Image 4" descr="image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629650" y="4486275"/>
            <a:ext cx="281085" cy="374780"/>
          </a:xfrm>
          <a:prstGeom prst="rect">
            <a:avLst/>
          </a:prstGeom>
          <a:noFill/>
        </p:spPr>
      </p:pic>
      <p:sp>
        <p:nvSpPr>
          <p:cNvPr id="64" name="Text 17"/>
          <p:cNvSpPr/>
          <p:nvPr/>
        </p:nvSpPr>
        <p:spPr>
          <a:xfrm>
            <a:off x="7577063" y="5019675"/>
            <a:ext cx="2356619" cy="40283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710"/>
              </a:lnSpc>
              <a:buNone/>
            </a:pPr>
            <a:r>
              <a:rPr lang="en-US" b="1" dirty="0"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Obligaciones Tributarias (SRI)</a:t>
            </a:r>
            <a:endParaRPr lang="en-US" dirty="0"/>
          </a:p>
        </p:txBody>
      </p:sp>
      <p:sp>
        <p:nvSpPr>
          <p:cNvPr id="65" name="Text 18"/>
          <p:cNvSpPr/>
          <p:nvPr/>
        </p:nvSpPr>
        <p:spPr>
          <a:xfrm>
            <a:off x="6448425" y="5532983"/>
            <a:ext cx="4578317" cy="411592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ctr">
              <a:lnSpc>
                <a:spcPts val="1680"/>
              </a:lnSpc>
              <a:buNone/>
            </a:pPr>
            <a:r>
              <a:rPr lang="en-US" sz="1200" dirty="0">
                <a:latin typeface="Arial" pitchFamily="34" charset="0"/>
                <a:ea typeface="Arial" pitchFamily="34" charset="-122"/>
                <a:cs typeface="Arial" pitchFamily="34" charset="-120"/>
              </a:rPr>
              <a:t>Formación sobre la Declaración de Impuestos y Anexos en coordinación con el SRI.</a:t>
            </a:r>
            <a:endParaRPr lang="en-US" sz="1200" dirty="0"/>
          </a:p>
        </p:txBody>
      </p:sp>
      <p:pic>
        <p:nvPicPr>
          <p:cNvPr id="66" name="Imagen 1">
            <a:extLst>
              <a:ext uri="{FF2B5EF4-FFF2-40B4-BE49-F238E27FC236}">
                <a16:creationId xmlns:a16="http://schemas.microsoft.com/office/drawing/2014/main" xmlns="" id="{0EA38FC4-7D86-41F9-0570-45FCA24FE7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1" y="2"/>
            <a:ext cx="2507509" cy="861393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0EA38FC4-7D86-41F9-0570-45FCA24FE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4" y="2"/>
            <a:ext cx="2507509" cy="861393"/>
          </a:xfrm>
          <a:prstGeom prst="rect">
            <a:avLst/>
          </a:prstGeom>
        </p:spPr>
      </p:pic>
      <p:pic>
        <p:nvPicPr>
          <p:cNvPr id="6" name="Imagen 10">
            <a:extLst>
              <a:ext uri="{FF2B5EF4-FFF2-40B4-BE49-F238E27FC236}">
                <a16:creationId xmlns:a16="http://schemas.microsoft.com/office/drawing/2014/main" xmlns="" id="{C0C07B7A-1552-4731-B1F4-9D9B5CDDB94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3164" r="10830"/>
          <a:stretch>
            <a:fillRect/>
          </a:stretch>
        </p:blipFill>
        <p:spPr>
          <a:xfrm>
            <a:off x="2855005" y="473397"/>
            <a:ext cx="4429099" cy="2813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5">
            <a:extLst>
              <a:ext uri="{FF2B5EF4-FFF2-40B4-BE49-F238E27FC236}">
                <a16:creationId xmlns:a16="http://schemas.microsoft.com/office/drawing/2014/main" xmlns="" id="{D9912599-BE81-46A4-AEF2-84A3E47D7EF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53917" y="3703270"/>
            <a:ext cx="3892378" cy="24854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8">
            <a:extLst>
              <a:ext uri="{FF2B5EF4-FFF2-40B4-BE49-F238E27FC236}">
                <a16:creationId xmlns:a16="http://schemas.microsoft.com/office/drawing/2014/main" xmlns="" id="{C2ABE04D-A945-4D9E-A202-F2AABB02733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06749" y="270957"/>
            <a:ext cx="3896138" cy="3267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1">
            <a:extLst>
              <a:ext uri="{FF2B5EF4-FFF2-40B4-BE49-F238E27FC236}">
                <a16:creationId xmlns:a16="http://schemas.microsoft.com/office/drawing/2014/main" xmlns="" id="{EA563EEE-6D38-437B-B4A1-C0BFFBFDE2A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08315" y="3526957"/>
            <a:ext cx="4518991" cy="2959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TM02892315[[fn=Espiral]]</Template>
  <TotalTime>1539</TotalTime>
  <Words>2401</Words>
  <Application>Microsoft Office PowerPoint</Application>
  <PresentationFormat>Panorámica</PresentationFormat>
  <Paragraphs>343</Paragraphs>
  <Slides>55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55</vt:i4>
      </vt:variant>
    </vt:vector>
  </HeadingPairs>
  <TitlesOfParts>
    <vt:vector size="64" baseType="lpstr">
      <vt:lpstr>Arial</vt:lpstr>
      <vt:lpstr>Arial Black</vt:lpstr>
      <vt:lpstr>Century Gothic</vt:lpstr>
      <vt:lpstr>Montserrat Medium</vt:lpstr>
      <vt:lpstr>Tahoma</vt:lpstr>
      <vt:lpstr>Times New Roman</vt:lpstr>
      <vt:lpstr>Wingdings</vt:lpstr>
      <vt:lpstr>Wingdings 3</vt:lpstr>
      <vt:lpstr>Espiral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INGRESOS </vt:lpstr>
      <vt:lpstr>GASTOS AÑO 2025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 POR SU ATENCIÓN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Rendición de cuentas 2024</dc:title>
  <dc:creator>Cristhian Javier Rubio Cevallos</dc:creator>
  <cp:lastModifiedBy>Conagopare Pfirgad08</cp:lastModifiedBy>
  <cp:revision>122</cp:revision>
  <dcterms:created xsi:type="dcterms:W3CDTF">2025-04-07T13:42:00Z</dcterms:created>
  <dcterms:modified xsi:type="dcterms:W3CDTF">2026-05-06T20:00:09Z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19C2C560FA46481E976933F76C2C6982_12</vt:lpwstr>
  </property>
  <property fmtid="{D5CDD505-2E9C-101B-9397-08002B2CF9AE}" pid="3" name="KSOProductBuildVer">
    <vt:lpwstr>3082-12.2.0.23196</vt:lpwstr>
  </property>
</Properties>
</file>